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1"/>
  </p:notesMasterIdLst>
  <p:sldIdLst>
    <p:sldId id="256" r:id="rId2"/>
    <p:sldId id="257" r:id="rId3"/>
    <p:sldId id="272" r:id="rId4"/>
    <p:sldId id="274" r:id="rId5"/>
    <p:sldId id="259" r:id="rId6"/>
    <p:sldId id="270" r:id="rId7"/>
    <p:sldId id="260" r:id="rId8"/>
    <p:sldId id="261" r:id="rId9"/>
    <p:sldId id="262" r:id="rId10"/>
    <p:sldId id="263" r:id="rId11"/>
    <p:sldId id="264" r:id="rId12"/>
    <p:sldId id="265" r:id="rId13"/>
    <p:sldId id="266" r:id="rId14"/>
    <p:sldId id="271" r:id="rId15"/>
    <p:sldId id="267" r:id="rId16"/>
    <p:sldId id="268" r:id="rId17"/>
    <p:sldId id="269" r:id="rId18"/>
    <p:sldId id="273" r:id="rId19"/>
    <p:sldId id="275"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105" autoAdjust="0"/>
  </p:normalViewPr>
  <p:slideViewPr>
    <p:cSldViewPr snapToGrid="0">
      <p:cViewPr varScale="1">
        <p:scale>
          <a:sx n="71" d="100"/>
          <a:sy n="71" d="100"/>
        </p:scale>
        <p:origin x="20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1FD0F07-2306-49DF-BFD6-9D646D336BB1}" type="datetimeFigureOut">
              <a:rPr lang="en-GB" smtClean="0"/>
              <a:t>27/10/2022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B2F61B8-ADEE-4C30-AFC5-6B33E29EEF6B}" type="slidenum">
              <a:rPr lang="en-GB" smtClean="0"/>
              <a:t>‹#›</a:t>
            </a:fld>
            <a:endParaRPr lang="en-GB"/>
          </a:p>
        </p:txBody>
      </p:sp>
    </p:spTree>
    <p:extLst>
      <p:ext uri="{BB962C8B-B14F-4D97-AF65-F5344CB8AC3E}">
        <p14:creationId xmlns:p14="http://schemas.microsoft.com/office/powerpoint/2010/main" val="343568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B2F61B8-ADEE-4C30-AFC5-6B33E29EEF6B}" type="slidenum">
              <a:rPr lang="en-GB" smtClean="0"/>
              <a:t>1</a:t>
            </a:fld>
            <a:endParaRPr lang="en-GB"/>
          </a:p>
        </p:txBody>
      </p:sp>
    </p:spTree>
    <p:extLst>
      <p:ext uri="{BB962C8B-B14F-4D97-AF65-F5344CB8AC3E}">
        <p14:creationId xmlns:p14="http://schemas.microsoft.com/office/powerpoint/2010/main" val="2140553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the PET ratio ruled out, then more likely to not be diagnosed with pre eclampsia</a:t>
            </a:r>
          </a:p>
          <a:p>
            <a:r>
              <a:rPr lang="en-GB" sz="1200" kern="1200" dirty="0">
                <a:solidFill>
                  <a:schemeClr val="tx1"/>
                </a:solidFill>
                <a:effectLst/>
                <a:latin typeface="+mn-lt"/>
                <a:ea typeface="+mn-ea"/>
                <a:cs typeface="+mn-cs"/>
              </a:rPr>
              <a:t>In this study, when the PET ratio test indicated the patient was at increased risk of preeclampsia by being above the rule out threshold, the patient was more often diagnosed by the clinical team with preeclampsia.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the PET ratio test indicated the patient was not at increased risk of preeclampsia by being at or below the rule out threshold, the patient was less often diagnosed by the clinical team with preeclampsia. This was shown to be statistically significant with a strong Pearson Phi correlation of -0.646 (</a:t>
            </a:r>
            <a:r>
              <a:rPr lang="en-GB" sz="1200" i="1" kern="120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 = 0.000) and from the crosstabulation data a negative predictive value of 93% was obtained, i.e. there is 93% probability that if a patient has a PET ratio of ≤38 they do not have preeclampsia. The PET ratio test was also shown to have a specificity of 83%. This shows the utility of the PET ratio testing within the Trust and confirms the rule out cutoff value of ≤38 in the MTW population. </a:t>
            </a:r>
            <a:endParaRPr lang="en-GB" dirty="0"/>
          </a:p>
        </p:txBody>
      </p:sp>
      <p:sp>
        <p:nvSpPr>
          <p:cNvPr id="4" name="Slide Number Placeholder 3"/>
          <p:cNvSpPr>
            <a:spLocks noGrp="1"/>
          </p:cNvSpPr>
          <p:nvPr>
            <p:ph type="sldNum" sz="quarter" idx="5"/>
          </p:nvPr>
        </p:nvSpPr>
        <p:spPr/>
        <p:txBody>
          <a:bodyPr/>
          <a:lstStyle/>
          <a:p>
            <a:fld id="{FB2F61B8-ADEE-4C30-AFC5-6B33E29EEF6B}" type="slidenum">
              <a:rPr lang="en-GB" smtClean="0"/>
              <a:t>10</a:t>
            </a:fld>
            <a:endParaRPr lang="en-GB"/>
          </a:p>
        </p:txBody>
      </p:sp>
    </p:spTree>
    <p:extLst>
      <p:ext uri="{BB962C8B-B14F-4D97-AF65-F5344CB8AC3E}">
        <p14:creationId xmlns:p14="http://schemas.microsoft.com/office/powerpoint/2010/main" val="3585185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 correlation here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PET ratio test also demonstrated the ability to assist clinicians in distinguishing between hypertension due to preeclampsia and that which is chronic or caused by other conditions (Figure 6/Table 3). This is shown by the lack of statistically significant correlation between the PET ratio rule out and the incidence of maternal hypertension. </a:t>
            </a:r>
            <a:endParaRPr lang="en-GB" dirty="0"/>
          </a:p>
        </p:txBody>
      </p:sp>
      <p:sp>
        <p:nvSpPr>
          <p:cNvPr id="4" name="Slide Number Placeholder 3"/>
          <p:cNvSpPr>
            <a:spLocks noGrp="1"/>
          </p:cNvSpPr>
          <p:nvPr>
            <p:ph type="sldNum" sz="quarter" idx="5"/>
          </p:nvPr>
        </p:nvSpPr>
        <p:spPr/>
        <p:txBody>
          <a:bodyPr/>
          <a:lstStyle/>
          <a:p>
            <a:fld id="{FB2F61B8-ADEE-4C30-AFC5-6B33E29EEF6B}" type="slidenum">
              <a:rPr lang="en-GB" smtClean="0"/>
              <a:t>11</a:t>
            </a:fld>
            <a:endParaRPr lang="en-GB"/>
          </a:p>
        </p:txBody>
      </p:sp>
    </p:spTree>
    <p:extLst>
      <p:ext uri="{BB962C8B-B14F-4D97-AF65-F5344CB8AC3E}">
        <p14:creationId xmlns:p14="http://schemas.microsoft.com/office/powerpoint/2010/main" val="1672317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the PET ratio ruled out, then more likely to not be admitted with pre eclampsia</a:t>
            </a:r>
          </a:p>
          <a:p>
            <a:r>
              <a:rPr lang="en-GB" sz="1200" kern="1200" dirty="0">
                <a:solidFill>
                  <a:schemeClr val="tx1"/>
                </a:solidFill>
                <a:effectLst/>
                <a:latin typeface="+mn-lt"/>
                <a:ea typeface="+mn-ea"/>
                <a:cs typeface="+mn-cs"/>
              </a:rPr>
              <a:t>when the PET ratio test indicated the patient was at increased risk of preeclampsia by being above the rule out threshold, the patient was more often admitted by the clinical team with preeclampsia. </a:t>
            </a:r>
          </a:p>
          <a:p>
            <a:r>
              <a:rPr lang="en-GB" sz="1200" kern="1200" dirty="0">
                <a:solidFill>
                  <a:schemeClr val="tx1"/>
                </a:solidFill>
                <a:effectLst/>
                <a:latin typeface="+mn-lt"/>
                <a:ea typeface="+mn-ea"/>
                <a:cs typeface="+mn-cs"/>
              </a:rPr>
              <a:t>A negative predictive value of 86% was obtained, i.e. there is a 86% probability that if a patient has a PET ratio of ≤38 they will not be admitted to hospital.</a:t>
            </a:r>
          </a:p>
          <a:p>
            <a:r>
              <a:rPr lang="en-GB" sz="1200" kern="1200" dirty="0">
                <a:solidFill>
                  <a:schemeClr val="tx1"/>
                </a:solidFill>
                <a:effectLst/>
                <a:latin typeface="+mn-lt"/>
                <a:ea typeface="+mn-ea"/>
                <a:cs typeface="+mn-cs"/>
              </a:rPr>
              <a:t>However, there were still 5 patients who were admitted to hospital for preeclampsia monitoring who would have been categorised as ruled out for preeclampsia using the PET ratio test alone. The Trust is currently working at a figure of roughly £500 per day to admit a patient to hospital for preeclampsia monitoring, compared to a £200 per day cost for performing a PET ratio, providing an approximate £300 per day saving when the PET ratio test is used to identify those with a decreased risk of preeclampsia. For just the 5 patients in this study who were admitted to hospital, based on the PET ratio alone ruling out preeclampsia, a cost saving of £1500 would have been achieved. This saving factors in the cost of the sFlt-1 and PlGF tests to the laboratory, as well as the overheads involved such a staff costs, analyser costs and maintenance, internal and external quality controls, and reagent costs. This figure demonstrates the benefit of introducing the test into clinical practice even when factoring in all costs.</a:t>
            </a:r>
          </a:p>
          <a:p>
            <a:endParaRPr lang="en-GB" dirty="0"/>
          </a:p>
        </p:txBody>
      </p:sp>
      <p:sp>
        <p:nvSpPr>
          <p:cNvPr id="4" name="Slide Number Placeholder 3"/>
          <p:cNvSpPr>
            <a:spLocks noGrp="1"/>
          </p:cNvSpPr>
          <p:nvPr>
            <p:ph type="sldNum" sz="quarter" idx="5"/>
          </p:nvPr>
        </p:nvSpPr>
        <p:spPr/>
        <p:txBody>
          <a:bodyPr/>
          <a:lstStyle/>
          <a:p>
            <a:fld id="{FB2F61B8-ADEE-4C30-AFC5-6B33E29EEF6B}" type="slidenum">
              <a:rPr lang="en-GB" smtClean="0"/>
              <a:t>12</a:t>
            </a:fld>
            <a:endParaRPr lang="en-GB"/>
          </a:p>
        </p:txBody>
      </p:sp>
    </p:spTree>
    <p:extLst>
      <p:ext uri="{BB962C8B-B14F-4D97-AF65-F5344CB8AC3E}">
        <p14:creationId xmlns:p14="http://schemas.microsoft.com/office/powerpoint/2010/main" val="269690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Age of mother, gestational age, PCR, eGFR (to give indication if any maternal organ dysfunction)</a:t>
            </a:r>
          </a:p>
          <a:p>
            <a:r>
              <a:rPr lang="en-GB" sz="1200" kern="1200" dirty="0">
                <a:solidFill>
                  <a:schemeClr val="tx1"/>
                </a:solidFill>
                <a:effectLst/>
                <a:latin typeface="+mn-lt"/>
                <a:ea typeface="+mn-ea"/>
                <a:cs typeface="+mn-cs"/>
              </a:rPr>
              <a:t>Not ruled out–expected to show abnormal clinical variables more frequently</a:t>
            </a:r>
          </a:p>
          <a:p>
            <a:r>
              <a:rPr lang="en-GB" sz="1200" kern="1200" dirty="0">
                <a:solidFill>
                  <a:schemeClr val="tx1"/>
                </a:solidFill>
                <a:effectLst/>
                <a:latin typeface="+mn-lt"/>
                <a:ea typeface="+mn-ea"/>
                <a:cs typeface="+mn-cs"/>
              </a:rPr>
              <a:t>Age correlation slightly positive is consistent older mothers are considered higher risk although it can happen to any age of mother. supports the evidence for monitoring older mothers more closely and treating them as higher risk.</a:t>
            </a:r>
          </a:p>
          <a:p>
            <a:r>
              <a:rPr lang="en-GB" sz="1200" kern="1200" dirty="0">
                <a:solidFill>
                  <a:schemeClr val="tx1"/>
                </a:solidFill>
                <a:effectLst/>
                <a:latin typeface="+mn-lt"/>
                <a:ea typeface="+mn-ea"/>
                <a:cs typeface="+mn-cs"/>
              </a:rPr>
              <a:t>sFlt-1 correlations – would expect gestational correlation, age of mother is slight and could be reason why correlation to PET ratio, same reasoning as above</a:t>
            </a:r>
          </a:p>
          <a:p>
            <a:r>
              <a:rPr lang="en-GB" sz="1200" kern="1200" dirty="0">
                <a:solidFill>
                  <a:schemeClr val="tx1"/>
                </a:solidFill>
                <a:effectLst/>
                <a:latin typeface="+mn-lt"/>
                <a:ea typeface="+mn-ea"/>
                <a:cs typeface="+mn-cs"/>
              </a:rPr>
              <a:t>lack of correlation of PET ratio with PCR - preeclampsia does not always present with proteinuria, however further data and analysis is needed to confirm this lack of correlation.</a:t>
            </a:r>
          </a:p>
          <a:p>
            <a:r>
              <a:rPr lang="en-GB" sz="1200" kern="1200" dirty="0">
                <a:solidFill>
                  <a:schemeClr val="tx1"/>
                </a:solidFill>
                <a:effectLst/>
                <a:latin typeface="+mn-lt"/>
                <a:ea typeface="+mn-ea"/>
                <a:cs typeface="+mn-cs"/>
              </a:rPr>
              <a:t>PCR and rule out –more likely with proteinuria so makes sense.</a:t>
            </a:r>
          </a:p>
          <a:p>
            <a:r>
              <a:rPr lang="en-GB" sz="1200" kern="1200" dirty="0">
                <a:solidFill>
                  <a:schemeClr val="tx1"/>
                </a:solidFill>
                <a:effectLst/>
                <a:latin typeface="+mn-lt"/>
                <a:ea typeface="+mn-ea"/>
                <a:cs typeface="+mn-cs"/>
              </a:rPr>
              <a:t>Need to increase size of data set– especially with the non rule out the dataset is small</a:t>
            </a:r>
          </a:p>
          <a:p>
            <a:r>
              <a:rPr lang="en-GB" sz="1200" kern="1200" dirty="0">
                <a:solidFill>
                  <a:schemeClr val="tx1"/>
                </a:solidFill>
                <a:effectLst/>
                <a:latin typeface="+mn-lt"/>
                <a:ea typeface="+mn-ea"/>
                <a:cs typeface="+mn-cs"/>
              </a:rPr>
              <a:t>Non rule out lack of correlation here may be due to the varied sFlt-1 values - varied from 4697 at the lowest to 17356 at the highest. sFlt-1 values highlights the importance of the standardised ratio </a:t>
            </a:r>
          </a:p>
          <a:p>
            <a:r>
              <a:rPr lang="en-GB" sz="1200" kern="1200" dirty="0">
                <a:solidFill>
                  <a:schemeClr val="tx1"/>
                </a:solidFill>
                <a:effectLst/>
                <a:latin typeface="+mn-lt"/>
                <a:ea typeface="+mn-ea"/>
                <a:cs typeface="+mn-cs"/>
              </a:rPr>
              <a:t>eGFR no correlations – probably because while it is symptom it is not as common.</a:t>
            </a:r>
          </a:p>
          <a:p>
            <a:endParaRPr lang="en-GB" dirty="0"/>
          </a:p>
        </p:txBody>
      </p:sp>
      <p:sp>
        <p:nvSpPr>
          <p:cNvPr id="4" name="Slide Number Placeholder 3"/>
          <p:cNvSpPr>
            <a:spLocks noGrp="1"/>
          </p:cNvSpPr>
          <p:nvPr>
            <p:ph type="sldNum" sz="quarter" idx="5"/>
          </p:nvPr>
        </p:nvSpPr>
        <p:spPr/>
        <p:txBody>
          <a:bodyPr/>
          <a:lstStyle/>
          <a:p>
            <a:fld id="{FB2F61B8-ADEE-4C30-AFC5-6B33E29EEF6B}" type="slidenum">
              <a:rPr lang="en-GB" smtClean="0"/>
              <a:t>13</a:t>
            </a:fld>
            <a:endParaRPr lang="en-GB"/>
          </a:p>
        </p:txBody>
      </p:sp>
    </p:spTree>
    <p:extLst>
      <p:ext uri="{BB962C8B-B14F-4D97-AF65-F5344CB8AC3E}">
        <p14:creationId xmlns:p14="http://schemas.microsoft.com/office/powerpoint/2010/main" val="2599633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patient 19 showed hypertension PET ratio value of 1. admitted due to uncontrollable gestational hypertension otherwise asymptomatic for preeclampsia. established the patient had chronic hypertension rather than preeclampsia, patient could receive the correct treatment and monitoring for her condition, PET ratio concurred with the clinical decision</a:t>
            </a:r>
          </a:p>
          <a:p>
            <a:r>
              <a:rPr lang="en-GB" sz="1200" kern="1200" dirty="0">
                <a:solidFill>
                  <a:schemeClr val="tx1"/>
                </a:solidFill>
                <a:effectLst/>
                <a:latin typeface="+mn-lt"/>
                <a:ea typeface="+mn-ea"/>
                <a:cs typeface="+mn-cs"/>
              </a:rPr>
              <a:t>patient low eGFR of 28, however this mother had a history of renal impairment and transplant, and in fact showed a PET ratio of 1, well below the rule out cutoff. </a:t>
            </a:r>
          </a:p>
          <a:p>
            <a:r>
              <a:rPr lang="en-GB" sz="1200" kern="1200" dirty="0">
                <a:solidFill>
                  <a:schemeClr val="tx1"/>
                </a:solidFill>
                <a:effectLst/>
                <a:latin typeface="+mn-lt"/>
                <a:ea typeface="+mn-ea"/>
                <a:cs typeface="+mn-cs"/>
              </a:rPr>
              <a:t>Multiple patients with gestational diabetes, had high PCR, PET value below rule out</a:t>
            </a:r>
          </a:p>
          <a:p>
            <a:r>
              <a:rPr lang="en-GB" sz="1200" kern="1200" dirty="0">
                <a:solidFill>
                  <a:schemeClr val="tx1"/>
                </a:solidFill>
                <a:effectLst/>
                <a:latin typeface="+mn-lt"/>
                <a:ea typeface="+mn-ea"/>
                <a:cs typeface="+mn-cs"/>
              </a:rPr>
              <a:t>vastly different raw values, when calculated to produce a PET ratio, gave a similar value, showing the PET ratio is more suitable than either placental growth factor-based marker alone.</a:t>
            </a:r>
          </a:p>
          <a:p>
            <a:r>
              <a:rPr lang="en-GB" sz="1200" kern="1200" dirty="0">
                <a:solidFill>
                  <a:schemeClr val="tx1"/>
                </a:solidFill>
                <a:effectLst/>
                <a:latin typeface="+mn-lt"/>
                <a:ea typeface="+mn-ea"/>
                <a:cs typeface="+mn-cs"/>
              </a:rPr>
              <a:t>For patient 45 in this cohort, PET ratio not be ruled out, yet a PCR value was not available. urine protein level measured was so low that a PCR value could not be calculated, identify preeclampsia even in cases without proteinuria. </a:t>
            </a:r>
          </a:p>
          <a:p>
            <a:r>
              <a:rPr lang="en-GB" sz="1200" kern="1200" dirty="0">
                <a:solidFill>
                  <a:schemeClr val="tx1"/>
                </a:solidFill>
                <a:effectLst/>
                <a:latin typeface="+mn-lt"/>
                <a:ea typeface="+mn-ea"/>
                <a:cs typeface="+mn-cs"/>
              </a:rPr>
              <a:t>PET ratio testing in women with multiple pregnancy, and could contribute to PET ratio data to not match the clinical diagnosis and outcome, such as in the case of patient 41 in the cohort, who showed a high PET ratio, yet was not diagnosed or admitted with preeclampsia. </a:t>
            </a:r>
          </a:p>
          <a:p>
            <a:endParaRPr lang="en-GB" dirty="0"/>
          </a:p>
        </p:txBody>
      </p:sp>
      <p:sp>
        <p:nvSpPr>
          <p:cNvPr id="4" name="Slide Number Placeholder 3"/>
          <p:cNvSpPr>
            <a:spLocks noGrp="1"/>
          </p:cNvSpPr>
          <p:nvPr>
            <p:ph type="sldNum" sz="quarter" idx="5"/>
          </p:nvPr>
        </p:nvSpPr>
        <p:spPr/>
        <p:txBody>
          <a:bodyPr/>
          <a:lstStyle/>
          <a:p>
            <a:fld id="{FB2F61B8-ADEE-4C30-AFC5-6B33E29EEF6B}" type="slidenum">
              <a:rPr lang="en-GB" smtClean="0"/>
              <a:t>14</a:t>
            </a:fld>
            <a:endParaRPr lang="en-GB"/>
          </a:p>
        </p:txBody>
      </p:sp>
    </p:spTree>
    <p:extLst>
      <p:ext uri="{BB962C8B-B14F-4D97-AF65-F5344CB8AC3E}">
        <p14:creationId xmlns:p14="http://schemas.microsoft.com/office/powerpoint/2010/main" val="404148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clinical team were not using the test to assist in preeclampsia diagnosis why the outcomes do not exactly match. solely based on their symptoms and the NICE criteria</a:t>
            </a:r>
          </a:p>
          <a:p>
            <a:r>
              <a:rPr lang="en-GB" sz="1200" kern="1200" dirty="0">
                <a:solidFill>
                  <a:schemeClr val="tx1"/>
                </a:solidFill>
                <a:effectLst/>
                <a:latin typeface="+mn-lt"/>
                <a:ea typeface="+mn-ea"/>
                <a:cs typeface="+mn-cs"/>
              </a:rPr>
              <a:t>Some patients were also tested inappropriately</a:t>
            </a:r>
          </a:p>
          <a:p>
            <a:r>
              <a:rPr lang="en-GB" sz="1200" kern="1200" dirty="0">
                <a:solidFill>
                  <a:schemeClr val="tx1"/>
                </a:solidFill>
                <a:effectLst/>
                <a:latin typeface="+mn-lt"/>
                <a:ea typeface="+mn-ea"/>
                <a:cs typeface="+mn-cs"/>
              </a:rPr>
              <a:t>Not every patient had a PCR or eGFR value, meaning proteinuria and kidney dysfunction cannot be confirmed in these patients. The lack of PCR value especially may indicate that clinicians do not always follow the NICE Guidance to confirm dipstick results. This is especially so in the subset of non-rule-out patients, who may be more likely to show a raised PCR value, and yet not every patient in this group was tested for PCR</a:t>
            </a:r>
          </a:p>
          <a:p>
            <a:r>
              <a:rPr lang="en-GB" sz="1200" kern="1200" dirty="0">
                <a:solidFill>
                  <a:schemeClr val="tx1"/>
                </a:solidFill>
                <a:effectLst/>
                <a:latin typeface="+mn-lt"/>
                <a:ea typeface="+mn-ea"/>
                <a:cs typeface="+mn-cs"/>
              </a:rPr>
              <a:t>This later gestational age group are the patients in whom the clinicians want to request PET ratio testing, and this may be why the number of PET ratio requests have been lower than originally expected, as clinicians needed to request the test in a group that they weren’t able to.</a:t>
            </a:r>
          </a:p>
          <a:p>
            <a:endParaRPr lang="en-GB" dirty="0"/>
          </a:p>
        </p:txBody>
      </p:sp>
      <p:sp>
        <p:nvSpPr>
          <p:cNvPr id="4" name="Slide Number Placeholder 3"/>
          <p:cNvSpPr>
            <a:spLocks noGrp="1"/>
          </p:cNvSpPr>
          <p:nvPr>
            <p:ph type="sldNum" sz="quarter" idx="5"/>
          </p:nvPr>
        </p:nvSpPr>
        <p:spPr/>
        <p:txBody>
          <a:bodyPr/>
          <a:lstStyle/>
          <a:p>
            <a:fld id="{FB2F61B8-ADEE-4C30-AFC5-6B33E29EEF6B}" type="slidenum">
              <a:rPr lang="en-GB" smtClean="0"/>
              <a:t>15</a:t>
            </a:fld>
            <a:endParaRPr lang="en-GB"/>
          </a:p>
        </p:txBody>
      </p:sp>
    </p:spTree>
    <p:extLst>
      <p:ext uri="{BB962C8B-B14F-4D97-AF65-F5344CB8AC3E}">
        <p14:creationId xmlns:p14="http://schemas.microsoft.com/office/powerpoint/2010/main" val="3058525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Have been issues with funding, but has now been agreed and we will continue to offer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Ultimately, the test allows clinicians to rule out patients safely who do not have pre-eclampsia, and so wont need further monitoring. This will save time, money and allow clinicians to focus on higher risk patients.</a:t>
            </a:r>
          </a:p>
          <a:p>
            <a:r>
              <a:rPr lang="en-GB" sz="1200" kern="1200" dirty="0">
                <a:solidFill>
                  <a:schemeClr val="tx1"/>
                </a:solidFill>
                <a:effectLst/>
                <a:latin typeface="+mn-lt"/>
                <a:ea typeface="+mn-ea"/>
                <a:cs typeface="+mn-cs"/>
              </a:rPr>
              <a:t>research extends this later limit to 36+6 weeks (is the date clinicians here were using and was requested). this study identified that clinicians were more likely to request PET ratio testing towards the end of pregnancy and at the end of the gestational age cut off. clinically higher risk group, and diagnosis of preeclampsia in these patients may be more challenging. However, of the small numbers in this study, only 2 out of 6 patients above 36+6 had a raised PET ratio, and diagnosis of preeclampsia in only one case implied that the ratio can be used to rule out otherwise higher likelihood of being admitted.</a:t>
            </a:r>
          </a:p>
          <a:p>
            <a:r>
              <a:rPr lang="en-GB" sz="1200" kern="1200" dirty="0">
                <a:solidFill>
                  <a:schemeClr val="tx1"/>
                </a:solidFill>
                <a:effectLst/>
                <a:latin typeface="+mn-lt"/>
                <a:ea typeface="+mn-ea"/>
                <a:cs typeface="+mn-cs"/>
              </a:rPr>
              <a:t>this may be why the number of PET ratio requests have been lower than originally expected, as clinicians needed to request the test in a group that they weren’t able to.</a:t>
            </a:r>
          </a:p>
          <a:p>
            <a:r>
              <a:rPr lang="en-GB" sz="1200" kern="1200" dirty="0">
                <a:solidFill>
                  <a:schemeClr val="tx1"/>
                </a:solidFill>
                <a:effectLst/>
                <a:latin typeface="+mn-lt"/>
                <a:ea typeface="+mn-ea"/>
                <a:cs typeface="+mn-cs"/>
              </a:rPr>
              <a:t>antenatal clinics at Maidstone hospital, expanding the number of women whose pregnancy monitoring will be covered. able to return to the comfort of their homes and will be contacted, increasing the cost to benefit ratio. Other NHS trusts have then offered the service to neighbouring trusts to expand the area the testing covers</a:t>
            </a:r>
          </a:p>
        </p:txBody>
      </p:sp>
      <p:sp>
        <p:nvSpPr>
          <p:cNvPr id="4" name="Slide Number Placeholder 3"/>
          <p:cNvSpPr>
            <a:spLocks noGrp="1"/>
          </p:cNvSpPr>
          <p:nvPr>
            <p:ph type="sldNum" sz="quarter" idx="5"/>
          </p:nvPr>
        </p:nvSpPr>
        <p:spPr/>
        <p:txBody>
          <a:bodyPr/>
          <a:lstStyle/>
          <a:p>
            <a:fld id="{FB2F61B8-ADEE-4C30-AFC5-6B33E29EEF6B}" type="slidenum">
              <a:rPr lang="en-GB" smtClean="0"/>
              <a:t>16</a:t>
            </a:fld>
            <a:endParaRPr lang="en-GB"/>
          </a:p>
        </p:txBody>
      </p:sp>
    </p:spTree>
    <p:extLst>
      <p:ext uri="{BB962C8B-B14F-4D97-AF65-F5344CB8AC3E}">
        <p14:creationId xmlns:p14="http://schemas.microsoft.com/office/powerpoint/2010/main" val="1191876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NICE Guidance has since been updated this summer – now recommended for use as rule in</a:t>
            </a:r>
          </a:p>
          <a:p>
            <a:r>
              <a:rPr lang="en-GB" sz="1200" kern="1200" dirty="0">
                <a:solidFill>
                  <a:schemeClr val="tx1"/>
                </a:solidFill>
                <a:effectLst/>
                <a:latin typeface="+mn-lt"/>
                <a:ea typeface="+mn-ea"/>
                <a:cs typeface="+mn-cs"/>
              </a:rPr>
              <a:t>PARROT2 still ongoing</a:t>
            </a:r>
          </a:p>
          <a:p>
            <a:r>
              <a:rPr lang="en-GB" sz="1200" kern="1200" dirty="0">
                <a:solidFill>
                  <a:schemeClr val="tx1"/>
                </a:solidFill>
                <a:effectLst/>
                <a:latin typeface="+mn-lt"/>
                <a:ea typeface="+mn-ea"/>
                <a:cs typeface="+mn-cs"/>
              </a:rPr>
              <a:t>Research being done for use of placental growth factor based testing in first trimester to identify placental abnormalities early on – use to judge placental health</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Rule out and rule in – other trusts have done a traffic light system of risk</a:t>
            </a:r>
          </a:p>
          <a:p>
            <a:r>
              <a:rPr lang="en-GB" sz="1200" kern="1200" dirty="0">
                <a:solidFill>
                  <a:schemeClr val="tx1"/>
                </a:solidFill>
                <a:effectLst/>
                <a:latin typeface="+mn-lt"/>
                <a:ea typeface="+mn-ea"/>
                <a:cs typeface="+mn-cs"/>
              </a:rPr>
              <a:t>other placental growth factor marker tests available, including the Triage PlGF test, the DELFIA Xpress PlGF 1‑2‑3 test and BRAHMS sFlt‑1 </a:t>
            </a:r>
            <a:r>
              <a:rPr lang="en-GB" sz="1200" kern="1200" dirty="0" err="1">
                <a:solidFill>
                  <a:schemeClr val="tx1"/>
                </a:solidFill>
                <a:effectLst/>
                <a:latin typeface="+mn-lt"/>
                <a:ea typeface="+mn-ea"/>
                <a:cs typeface="+mn-cs"/>
              </a:rPr>
              <a:t>Kryptor</a:t>
            </a:r>
            <a:r>
              <a:rPr lang="en-GB" sz="1200" kern="1200" dirty="0">
                <a:solidFill>
                  <a:schemeClr val="tx1"/>
                </a:solidFill>
                <a:effectLst/>
                <a:latin typeface="+mn-lt"/>
                <a:ea typeface="+mn-ea"/>
                <a:cs typeface="+mn-cs"/>
              </a:rPr>
              <a:t>/BRAHMS PlGF plus </a:t>
            </a:r>
            <a:r>
              <a:rPr lang="en-GB" sz="1200" kern="1200" dirty="0" err="1">
                <a:solidFill>
                  <a:schemeClr val="tx1"/>
                </a:solidFill>
                <a:effectLst/>
                <a:latin typeface="+mn-lt"/>
                <a:ea typeface="+mn-ea"/>
                <a:cs typeface="+mn-cs"/>
              </a:rPr>
              <a:t>Kryptor</a:t>
            </a:r>
            <a:r>
              <a:rPr lang="en-GB" sz="1200" kern="1200" dirty="0">
                <a:solidFill>
                  <a:schemeClr val="tx1"/>
                </a:solidFill>
                <a:effectLst/>
                <a:latin typeface="+mn-lt"/>
                <a:ea typeface="+mn-ea"/>
                <a:cs typeface="+mn-cs"/>
              </a:rPr>
              <a:t> PE ratio</a:t>
            </a:r>
          </a:p>
          <a:p>
            <a:r>
              <a:rPr lang="en-GB" sz="1200" kern="1200" dirty="0">
                <a:solidFill>
                  <a:schemeClr val="tx1"/>
                </a:solidFill>
                <a:effectLst/>
                <a:latin typeface="+mn-lt"/>
                <a:ea typeface="+mn-ea"/>
                <a:cs typeface="+mn-cs"/>
              </a:rPr>
              <a:t>cardiac specific troponin marker tests in pregnancy and in preeclampsia (Trop I not T though)</a:t>
            </a:r>
          </a:p>
          <a:p>
            <a:r>
              <a:rPr lang="en-GB" sz="1200" kern="1200" dirty="0">
                <a:solidFill>
                  <a:schemeClr val="tx1"/>
                </a:solidFill>
                <a:effectLst/>
                <a:latin typeface="+mn-lt"/>
                <a:ea typeface="+mn-ea"/>
                <a:cs typeface="+mn-cs"/>
              </a:rPr>
              <a:t>individual tests that make up the PET ratio to investigate other known pregnancy complications. PlGF for FGR. Foetal Growth Restriction (FGR) is when a foetus does not grow within the womb as expected, and can lead to babies being born small for their gestational age (SGA) affects 1/3 stillborn babies in UK, more adverse outcomes, lifelong health issues. sFlt-1 and PlGF values correlate well with ultrasound findings in classifying FGR and SGA and indicated the possible utility of this test to classify severity of FGR and SGA. PLANES is scaling up to large scale trial</a:t>
            </a:r>
          </a:p>
          <a:p>
            <a:r>
              <a:rPr lang="en-GB" sz="1200" kern="1200" dirty="0">
                <a:solidFill>
                  <a:schemeClr val="tx1"/>
                </a:solidFill>
                <a:effectLst/>
                <a:latin typeface="+mn-lt"/>
                <a:ea typeface="+mn-ea"/>
                <a:cs typeface="+mn-cs"/>
              </a:rPr>
              <a:t>reduction in adverse maternal outcomes in patients where the PET ratio value was revealed to the clinicians as compared to those who received the PET ratio test. importance of the PET ratio test in the ongoing management of care for expectant mothers at risk of preeclampsia</a:t>
            </a:r>
          </a:p>
          <a:p>
            <a:r>
              <a:rPr lang="en-GB" sz="1200" kern="1200" dirty="0">
                <a:solidFill>
                  <a:schemeClr val="tx1"/>
                </a:solidFill>
                <a:effectLst/>
                <a:latin typeface="+mn-lt"/>
                <a:ea typeface="+mn-ea"/>
                <a:cs typeface="+mn-cs"/>
              </a:rPr>
              <a:t>PARROT-2 study and aims to establish which women would benefit from repeat PET ratio testing, and when this repeat testing should be carried out. Large multi centre trial</a:t>
            </a:r>
          </a:p>
        </p:txBody>
      </p:sp>
      <p:sp>
        <p:nvSpPr>
          <p:cNvPr id="4" name="Slide Number Placeholder 3"/>
          <p:cNvSpPr>
            <a:spLocks noGrp="1"/>
          </p:cNvSpPr>
          <p:nvPr>
            <p:ph type="sldNum" sz="quarter" idx="5"/>
          </p:nvPr>
        </p:nvSpPr>
        <p:spPr/>
        <p:txBody>
          <a:bodyPr/>
          <a:lstStyle/>
          <a:p>
            <a:fld id="{FB2F61B8-ADEE-4C30-AFC5-6B33E29EEF6B}" type="slidenum">
              <a:rPr lang="en-GB" smtClean="0"/>
              <a:t>17</a:t>
            </a:fld>
            <a:endParaRPr lang="en-GB"/>
          </a:p>
        </p:txBody>
      </p:sp>
    </p:spTree>
    <p:extLst>
      <p:ext uri="{BB962C8B-B14F-4D97-AF65-F5344CB8AC3E}">
        <p14:creationId xmlns:p14="http://schemas.microsoft.com/office/powerpoint/2010/main" val="836134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B2F61B8-ADEE-4C30-AFC5-6B33E29EEF6B}" type="slidenum">
              <a:rPr lang="en-GB" smtClean="0"/>
              <a:t>18</a:t>
            </a:fld>
            <a:endParaRPr lang="en-GB"/>
          </a:p>
        </p:txBody>
      </p:sp>
    </p:spTree>
    <p:extLst>
      <p:ext uri="{BB962C8B-B14F-4D97-AF65-F5344CB8AC3E}">
        <p14:creationId xmlns:p14="http://schemas.microsoft.com/office/powerpoint/2010/main" val="4207800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B2F61B8-ADEE-4C30-AFC5-6B33E29EEF6B}" type="slidenum">
              <a:rPr lang="en-GB" smtClean="0"/>
              <a:t>19</a:t>
            </a:fld>
            <a:endParaRPr lang="en-GB"/>
          </a:p>
        </p:txBody>
      </p:sp>
    </p:spTree>
    <p:extLst>
      <p:ext uri="{BB962C8B-B14F-4D97-AF65-F5344CB8AC3E}">
        <p14:creationId xmlns:p14="http://schemas.microsoft.com/office/powerpoint/2010/main" val="254566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Complications</a:t>
            </a:r>
          </a:p>
          <a:p>
            <a:pPr lvl="1"/>
            <a:r>
              <a:rPr lang="en-GB" dirty="0"/>
              <a:t>End-organ damage</a:t>
            </a:r>
          </a:p>
          <a:p>
            <a:pPr lvl="1"/>
            <a:r>
              <a:rPr lang="en-GB" dirty="0"/>
              <a:t>Develop eclampsia (mother has grand-mal seizures)</a:t>
            </a:r>
          </a:p>
          <a:p>
            <a:pPr lvl="1"/>
            <a:r>
              <a:rPr lang="en-GB" dirty="0"/>
              <a:t>Premature birth of the foetus (only cure for PE, so will birth baby if bad)</a:t>
            </a:r>
          </a:p>
          <a:p>
            <a:pPr lvl="1"/>
            <a:r>
              <a:rPr lang="en-GB" dirty="0"/>
              <a:t>Long term cardiovascular disease in the mother</a:t>
            </a:r>
          </a:p>
          <a:p>
            <a:pPr lvl="1"/>
            <a:r>
              <a:rPr lang="en-GB" dirty="0"/>
              <a:t>Can cause foetal growth restriction and placental abruption</a:t>
            </a:r>
          </a:p>
        </p:txBody>
      </p:sp>
      <p:sp>
        <p:nvSpPr>
          <p:cNvPr id="4" name="Slide Number Placeholder 3"/>
          <p:cNvSpPr>
            <a:spLocks noGrp="1"/>
          </p:cNvSpPr>
          <p:nvPr>
            <p:ph type="sldNum" sz="quarter" idx="5"/>
          </p:nvPr>
        </p:nvSpPr>
        <p:spPr/>
        <p:txBody>
          <a:bodyPr/>
          <a:lstStyle/>
          <a:p>
            <a:fld id="{FB2F61B8-ADEE-4C30-AFC5-6B33E29EEF6B}" type="slidenum">
              <a:rPr lang="en-GB" smtClean="0"/>
              <a:t>2</a:t>
            </a:fld>
            <a:endParaRPr lang="en-GB"/>
          </a:p>
        </p:txBody>
      </p:sp>
    </p:spTree>
    <p:extLst>
      <p:ext uri="{BB962C8B-B14F-4D97-AF65-F5344CB8AC3E}">
        <p14:creationId xmlns:p14="http://schemas.microsoft.com/office/powerpoint/2010/main" val="63220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Proteinuria – dipsticks are used but should be confirmed with lab PCR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Maternal organ dysfunction </a:t>
            </a:r>
          </a:p>
          <a:p>
            <a:pPr lvl="3"/>
            <a:r>
              <a:rPr lang="en-GB" dirty="0"/>
              <a:t>renal insufficiency</a:t>
            </a:r>
          </a:p>
          <a:p>
            <a:pPr lvl="3"/>
            <a:r>
              <a:rPr lang="en-GB" dirty="0"/>
              <a:t>liver involvement</a:t>
            </a:r>
          </a:p>
          <a:p>
            <a:pPr lvl="3"/>
            <a:r>
              <a:rPr lang="en-GB" dirty="0"/>
              <a:t>neurological complications such as eclampsia, severe headaches or visual disturbance</a:t>
            </a:r>
          </a:p>
          <a:p>
            <a:pPr lvl="3"/>
            <a:r>
              <a:rPr lang="en-GB" dirty="0"/>
              <a:t>haematological complications such as haemolysis or thrombocytopenia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Uteroplacental dysfunction included foetal growth restriction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dirty="0"/>
              <a:t>Severe preeclampsia: </a:t>
            </a:r>
          </a:p>
          <a:p>
            <a:pPr lvl="1"/>
            <a:r>
              <a:rPr lang="en-GB" dirty="0"/>
              <a:t>Severe hypertension which doesn’t respond to treatment </a:t>
            </a:r>
          </a:p>
          <a:p>
            <a:pPr lvl="1"/>
            <a:r>
              <a:rPr lang="en-GB" dirty="0"/>
              <a:t>the symptoms are severe and ongoing (headache nausea vomiting visual disturbances) with either</a:t>
            </a:r>
          </a:p>
          <a:p>
            <a:pPr lvl="2"/>
            <a:r>
              <a:rPr lang="en-GB" dirty="0"/>
              <a:t>deterioration in blood test results (renal liver FBC)</a:t>
            </a:r>
          </a:p>
          <a:p>
            <a:pPr lvl="2"/>
            <a:r>
              <a:rPr lang="en-GB" dirty="0"/>
              <a:t>foetal growth abnormalities or abnormal Doppler findings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B2F61B8-ADEE-4C30-AFC5-6B33E29EEF6B}" type="slidenum">
              <a:rPr lang="en-GB" smtClean="0"/>
              <a:t>3</a:t>
            </a:fld>
            <a:endParaRPr lang="en-GB"/>
          </a:p>
        </p:txBody>
      </p:sp>
    </p:spTree>
    <p:extLst>
      <p:ext uri="{BB962C8B-B14F-4D97-AF65-F5344CB8AC3E}">
        <p14:creationId xmlns:p14="http://schemas.microsoft.com/office/powerpoint/2010/main" val="3085945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More clinical rather than diagnostic markers, including blood pressure tests and protein urine dipstick measurements. </a:t>
            </a:r>
          </a:p>
          <a:p>
            <a:r>
              <a:rPr lang="en-GB" sz="1200" kern="1200" dirty="0">
                <a:solidFill>
                  <a:schemeClr val="tx1"/>
                </a:solidFill>
                <a:effectLst/>
                <a:latin typeface="+mn-lt"/>
                <a:ea typeface="+mn-ea"/>
                <a:cs typeface="+mn-cs"/>
              </a:rPr>
              <a:t>Symptoms ambiguous due to varied causes; the patient needs to be monitored until preeclampsia can be ruled out. </a:t>
            </a:r>
          </a:p>
          <a:p>
            <a:r>
              <a:rPr lang="en-GB" sz="1200" kern="1200" dirty="0">
                <a:solidFill>
                  <a:schemeClr val="tx1"/>
                </a:solidFill>
                <a:effectLst/>
                <a:latin typeface="+mn-lt"/>
                <a:ea typeface="+mn-ea"/>
                <a:cs typeface="+mn-cs"/>
              </a:rPr>
              <a:t>do not present with classical symptoms, instead present with symptoms such as headache, oedema, visual disturbances, and maternal organ dysfunction. This leads to unnecessary overnight hospital stays, and repeated attendances to hospital for preeclampsia monitoring. </a:t>
            </a:r>
          </a:p>
          <a:p>
            <a:r>
              <a:rPr lang="en-GB" sz="1200" kern="1200" dirty="0">
                <a:solidFill>
                  <a:schemeClr val="tx1"/>
                </a:solidFill>
                <a:effectLst/>
                <a:latin typeface="+mn-lt"/>
                <a:ea typeface="+mn-ea"/>
                <a:cs typeface="+mn-cs"/>
              </a:rPr>
              <a:t>Difficult to diagnose with underlying chronic health conditions, such as diabetes, chronic kidney disease, and chronic hypertension. </a:t>
            </a:r>
          </a:p>
          <a:p>
            <a:r>
              <a:rPr lang="en-GB" sz="1200" kern="1200" dirty="0">
                <a:solidFill>
                  <a:schemeClr val="tx1"/>
                </a:solidFill>
                <a:effectLst/>
                <a:latin typeface="+mn-lt"/>
                <a:ea typeface="+mn-ea"/>
                <a:cs typeface="+mn-cs"/>
              </a:rPr>
              <a:t>As much of expectant mother’s care happens in the community, hypertension and proteinuria remain the most widely used diagnostic indicator of preeclampsia, this combination is not always found in women with preeclampsia.</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need for a reliable and specific diagnostic marker to definitively either diagnose or rule out preeclampsia, and to assist clinicians in making diagnoses in patients where preeclampsia is not clearly shown.</a:t>
            </a:r>
          </a:p>
          <a:p>
            <a:r>
              <a:rPr lang="en-GB" sz="1200" kern="1200" dirty="0">
                <a:solidFill>
                  <a:schemeClr val="tx1"/>
                </a:solidFill>
                <a:effectLst/>
                <a:latin typeface="+mn-lt"/>
                <a:ea typeface="+mn-ea"/>
                <a:cs typeface="+mn-cs"/>
              </a:rPr>
              <a:t>Looking into placental growth markers, including sFlt-1, PlGF, VEGF; soluble endoglin (</a:t>
            </a:r>
            <a:r>
              <a:rPr lang="en-GB" sz="1200" kern="1200" dirty="0" err="1">
                <a:solidFill>
                  <a:schemeClr val="tx1"/>
                </a:solidFill>
                <a:effectLst/>
                <a:latin typeface="+mn-lt"/>
                <a:ea typeface="+mn-ea"/>
                <a:cs typeface="+mn-cs"/>
              </a:rPr>
              <a:t>sENG</a:t>
            </a:r>
            <a:r>
              <a:rPr lang="en-GB" sz="1200" kern="1200" dirty="0">
                <a:solidFill>
                  <a:schemeClr val="tx1"/>
                </a:solidFill>
                <a:effectLst/>
                <a:latin typeface="+mn-lt"/>
                <a:ea typeface="+mn-ea"/>
                <a:cs typeface="+mn-cs"/>
              </a:rPr>
              <a:t>); Proteomic studies; Foetal and maternal RNA analysis</a:t>
            </a:r>
          </a:p>
          <a:p>
            <a:endParaRPr lang="en-GB" dirty="0"/>
          </a:p>
        </p:txBody>
      </p:sp>
      <p:sp>
        <p:nvSpPr>
          <p:cNvPr id="4" name="Slide Number Placeholder 3"/>
          <p:cNvSpPr>
            <a:spLocks noGrp="1"/>
          </p:cNvSpPr>
          <p:nvPr>
            <p:ph type="sldNum" sz="quarter" idx="5"/>
          </p:nvPr>
        </p:nvSpPr>
        <p:spPr/>
        <p:txBody>
          <a:bodyPr/>
          <a:lstStyle/>
          <a:p>
            <a:fld id="{FB2F61B8-ADEE-4C30-AFC5-6B33E29EEF6B}" type="slidenum">
              <a:rPr lang="en-GB" smtClean="0"/>
              <a:t>4</a:t>
            </a:fld>
            <a:endParaRPr lang="en-GB"/>
          </a:p>
        </p:txBody>
      </p:sp>
    </p:spTree>
    <p:extLst>
      <p:ext uri="{BB962C8B-B14F-4D97-AF65-F5344CB8AC3E}">
        <p14:creationId xmlns:p14="http://schemas.microsoft.com/office/powerpoint/2010/main" val="367186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Angiogenic factors</a:t>
            </a:r>
          </a:p>
          <a:p>
            <a:r>
              <a:rPr lang="en-GB" sz="1200" kern="1200" dirty="0">
                <a:solidFill>
                  <a:schemeClr val="tx1"/>
                </a:solidFill>
                <a:effectLst/>
                <a:latin typeface="+mn-lt"/>
                <a:ea typeface="+mn-ea"/>
                <a:cs typeface="+mn-cs"/>
              </a:rPr>
              <a:t>	VEGF – vascular endothelial growth factor</a:t>
            </a:r>
          </a:p>
          <a:p>
            <a:r>
              <a:rPr lang="en-GB" sz="1200" kern="1200" dirty="0">
                <a:solidFill>
                  <a:schemeClr val="tx1"/>
                </a:solidFill>
                <a:effectLst/>
                <a:latin typeface="+mn-lt"/>
                <a:ea typeface="+mn-ea"/>
                <a:cs typeface="+mn-cs"/>
              </a:rPr>
              <a:t>	PlGF – placental growth factor</a:t>
            </a:r>
          </a:p>
          <a:p>
            <a:r>
              <a:rPr lang="en-GB" sz="1200" kern="1200" dirty="0">
                <a:solidFill>
                  <a:schemeClr val="tx1"/>
                </a:solidFill>
                <a:effectLst/>
                <a:latin typeface="+mn-lt"/>
                <a:ea typeface="+mn-ea"/>
                <a:cs typeface="+mn-cs"/>
              </a:rPr>
              <a:t>Placental peptides</a:t>
            </a:r>
          </a:p>
          <a:p>
            <a:r>
              <a:rPr lang="en-GB" sz="1200" kern="1200" dirty="0">
                <a:solidFill>
                  <a:schemeClr val="tx1"/>
                </a:solidFill>
                <a:effectLst/>
                <a:latin typeface="+mn-lt"/>
                <a:ea typeface="+mn-ea"/>
                <a:cs typeface="+mn-cs"/>
              </a:rPr>
              <a:t>	Flt-1 – </a:t>
            </a:r>
            <a:r>
              <a:rPr lang="en-GB" sz="1200" kern="1200" dirty="0" err="1">
                <a:solidFill>
                  <a:schemeClr val="tx1"/>
                </a:solidFill>
                <a:effectLst/>
                <a:latin typeface="+mn-lt"/>
                <a:ea typeface="+mn-ea"/>
                <a:cs typeface="+mn-cs"/>
              </a:rPr>
              <a:t>fms</a:t>
            </a:r>
            <a:r>
              <a:rPr lang="en-GB" sz="1200" kern="1200" dirty="0">
                <a:solidFill>
                  <a:schemeClr val="tx1"/>
                </a:solidFill>
                <a:effectLst/>
                <a:latin typeface="+mn-lt"/>
                <a:ea typeface="+mn-ea"/>
                <a:cs typeface="+mn-cs"/>
              </a:rPr>
              <a:t>-like tyrosine kinase 1 (bound, vascular)</a:t>
            </a:r>
          </a:p>
          <a:p>
            <a:r>
              <a:rPr lang="en-GB" sz="1200" kern="1200" dirty="0">
                <a:solidFill>
                  <a:schemeClr val="tx1"/>
                </a:solidFill>
                <a:effectLst/>
                <a:latin typeface="+mn-lt"/>
                <a:ea typeface="+mn-ea"/>
                <a:cs typeface="+mn-cs"/>
              </a:rPr>
              <a:t>	sFlt-1 – soluble </a:t>
            </a:r>
            <a:r>
              <a:rPr lang="en-GB" sz="1200" kern="1200" dirty="0" err="1">
                <a:solidFill>
                  <a:schemeClr val="tx1"/>
                </a:solidFill>
                <a:effectLst/>
                <a:latin typeface="+mn-lt"/>
                <a:ea typeface="+mn-ea"/>
                <a:cs typeface="+mn-cs"/>
              </a:rPr>
              <a:t>fms</a:t>
            </a:r>
            <a:r>
              <a:rPr lang="en-GB" sz="1200" kern="1200" dirty="0">
                <a:solidFill>
                  <a:schemeClr val="tx1"/>
                </a:solidFill>
                <a:effectLst/>
                <a:latin typeface="+mn-lt"/>
                <a:ea typeface="+mn-ea"/>
                <a:cs typeface="+mn-cs"/>
              </a:rPr>
              <a:t>-like tyrosine kinase 1 (free)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VEGF and PlGF are angiogenic protein that promotes vascular homeostasis in the placenta to maintain a healthy placenta and pregnancy. Both bind to vascular Flt-1 receptor in the placental endothelium, which causes the signalling to maintain vascular homeostasis. sFlt-1 is secreted by the placenta (in increased amounts in pre-eclampsia) and binds the VEGF and PlGF in the bloodstream. This means less can bind to the placental Flt-1 so vascular homeostasis isn’t maintained as the signalling is inhibited and thus placental damage. The more sFlt-1 in the blood stream, the more VEGF and PlGF is bound by this soluble form of Flt-1. sFlt-1 has been shown to cause foetal growth restriction, increased blood pressure, vasoconstriction and endothelial damage in the placenta</a:t>
            </a:r>
          </a:p>
          <a:p>
            <a:endParaRPr lang="en-GB" dirty="0"/>
          </a:p>
        </p:txBody>
      </p:sp>
      <p:sp>
        <p:nvSpPr>
          <p:cNvPr id="4" name="Slide Number Placeholder 3"/>
          <p:cNvSpPr>
            <a:spLocks noGrp="1"/>
          </p:cNvSpPr>
          <p:nvPr>
            <p:ph type="sldNum" sz="quarter" idx="5"/>
          </p:nvPr>
        </p:nvSpPr>
        <p:spPr/>
        <p:txBody>
          <a:bodyPr/>
          <a:lstStyle/>
          <a:p>
            <a:fld id="{FB2F61B8-ADEE-4C30-AFC5-6B33E29EEF6B}" type="slidenum">
              <a:rPr lang="en-GB" smtClean="0"/>
              <a:t>5</a:t>
            </a:fld>
            <a:endParaRPr lang="en-GB"/>
          </a:p>
        </p:txBody>
      </p:sp>
    </p:spTree>
    <p:extLst>
      <p:ext uri="{BB962C8B-B14F-4D97-AF65-F5344CB8AC3E}">
        <p14:creationId xmlns:p14="http://schemas.microsoft.com/office/powerpoint/2010/main" val="19292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NICE Guidance updated to include PET ratio testing, which is why the test is being implemented now. Only two PET ratio tests are validated by NICE for use, of which the Roche test is one. Another two tests are PlGF only.</a:t>
            </a:r>
          </a:p>
          <a:p>
            <a:r>
              <a:rPr lang="en-GB" sz="1200" kern="1200" dirty="0">
                <a:solidFill>
                  <a:schemeClr val="tx1"/>
                </a:solidFill>
                <a:effectLst/>
                <a:latin typeface="+mn-lt"/>
                <a:ea typeface="+mn-ea"/>
                <a:cs typeface="+mn-cs"/>
              </a:rPr>
              <a:t>Ratio better as the levels can vary between mothers but the ratio is a standardised. based on the results of the Elecsys sFlt-1 and Elecsys PlGF immunoassay tests sandwich principle. PET ratio was calculated by the Laboratory Information Management System (LIMS) by dividing the sFlt-1 value by the PlGF value</a:t>
            </a:r>
          </a:p>
          <a:p>
            <a:r>
              <a:rPr lang="en-GB" sz="1200" kern="1200" dirty="0">
                <a:solidFill>
                  <a:schemeClr val="tx1"/>
                </a:solidFill>
                <a:effectLst/>
                <a:latin typeface="+mn-lt"/>
                <a:ea typeface="+mn-ea"/>
                <a:cs typeface="+mn-cs"/>
              </a:rPr>
              <a:t>Studies show that rule out can even be effective up to 4 weeks. NICE currently only </a:t>
            </a:r>
            <a:r>
              <a:rPr lang="en-GB" sz="1200" kern="1200" dirty="0" err="1">
                <a:solidFill>
                  <a:schemeClr val="tx1"/>
                </a:solidFill>
                <a:effectLst/>
                <a:latin typeface="+mn-lt"/>
                <a:ea typeface="+mn-ea"/>
                <a:cs typeface="+mn-cs"/>
              </a:rPr>
              <a:t>til</a:t>
            </a:r>
            <a:r>
              <a:rPr lang="en-GB" sz="1200" kern="1200" dirty="0">
                <a:solidFill>
                  <a:schemeClr val="tx1"/>
                </a:solidFill>
                <a:effectLst/>
                <a:latin typeface="+mn-lt"/>
                <a:ea typeface="+mn-ea"/>
                <a:cs typeface="+mn-cs"/>
              </a:rPr>
              <a:t> 34+6 but there is a recommendation to increase to 36+6 in line with current research. Better negative predictive quality than current clinical indicators. Cost-benefit analysis shows can reduce (less hospital admissions, less monitoring as identify those with, reduces workloads)</a:t>
            </a:r>
          </a:p>
          <a:p>
            <a:r>
              <a:rPr lang="en-GB" sz="1200" kern="1200" dirty="0">
                <a:solidFill>
                  <a:schemeClr val="tx1"/>
                </a:solidFill>
                <a:effectLst/>
                <a:latin typeface="+mn-lt"/>
                <a:ea typeface="+mn-ea"/>
                <a:cs typeface="+mn-cs"/>
              </a:rPr>
              <a:t>No rule in yet – discuss later</a:t>
            </a:r>
          </a:p>
          <a:p>
            <a:endParaRPr lang="en-GB" dirty="0"/>
          </a:p>
        </p:txBody>
      </p:sp>
      <p:sp>
        <p:nvSpPr>
          <p:cNvPr id="4" name="Slide Number Placeholder 3"/>
          <p:cNvSpPr>
            <a:spLocks noGrp="1"/>
          </p:cNvSpPr>
          <p:nvPr>
            <p:ph type="sldNum" sz="quarter" idx="5"/>
          </p:nvPr>
        </p:nvSpPr>
        <p:spPr/>
        <p:txBody>
          <a:bodyPr/>
          <a:lstStyle/>
          <a:p>
            <a:fld id="{FB2F61B8-ADEE-4C30-AFC5-6B33E29EEF6B}" type="slidenum">
              <a:rPr lang="en-GB" smtClean="0"/>
              <a:t>6</a:t>
            </a:fld>
            <a:endParaRPr lang="en-GB"/>
          </a:p>
        </p:txBody>
      </p:sp>
    </p:spTree>
    <p:extLst>
      <p:ext uri="{BB962C8B-B14F-4D97-AF65-F5344CB8AC3E}">
        <p14:creationId xmlns:p14="http://schemas.microsoft.com/office/powerpoint/2010/main" val="184677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does the PET ratio test work in our population, and do we match the NICE guideline cut offs</a:t>
            </a:r>
          </a:p>
          <a:p>
            <a:r>
              <a:rPr lang="en-GB" dirty="0"/>
              <a:t>2 – does the PET ratio result match the clinical outcome (diagnosis, admission)</a:t>
            </a:r>
          </a:p>
          <a:p>
            <a:r>
              <a:rPr lang="en-GB" dirty="0"/>
              <a:t>3 – do the markers correlate to other clinical variables</a:t>
            </a:r>
          </a:p>
        </p:txBody>
      </p:sp>
      <p:sp>
        <p:nvSpPr>
          <p:cNvPr id="4" name="Slide Number Placeholder 3"/>
          <p:cNvSpPr>
            <a:spLocks noGrp="1"/>
          </p:cNvSpPr>
          <p:nvPr>
            <p:ph type="sldNum" sz="quarter" idx="5"/>
          </p:nvPr>
        </p:nvSpPr>
        <p:spPr/>
        <p:txBody>
          <a:bodyPr/>
          <a:lstStyle/>
          <a:p>
            <a:fld id="{FB2F61B8-ADEE-4C30-AFC5-6B33E29EEF6B}" type="slidenum">
              <a:rPr lang="en-GB" smtClean="0"/>
              <a:t>7</a:t>
            </a:fld>
            <a:endParaRPr lang="en-GB"/>
          </a:p>
        </p:txBody>
      </p:sp>
    </p:spTree>
    <p:extLst>
      <p:ext uri="{BB962C8B-B14F-4D97-AF65-F5344CB8AC3E}">
        <p14:creationId xmlns:p14="http://schemas.microsoft.com/office/powerpoint/2010/main" val="3200483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Available to </a:t>
            </a:r>
            <a:r>
              <a:rPr lang="en-GB" sz="1200" kern="1200" dirty="0" err="1">
                <a:solidFill>
                  <a:schemeClr val="tx1"/>
                </a:solidFill>
                <a:effectLst/>
                <a:latin typeface="+mn-lt"/>
                <a:ea typeface="+mn-ea"/>
                <a:cs typeface="+mn-cs"/>
              </a:rPr>
              <a:t>obs</a:t>
            </a:r>
            <a:r>
              <a:rPr lang="en-GB" sz="1200" kern="1200" dirty="0">
                <a:solidFill>
                  <a:schemeClr val="tx1"/>
                </a:solidFill>
                <a:effectLst/>
                <a:latin typeface="+mn-lt"/>
                <a:ea typeface="+mn-ea"/>
                <a:cs typeface="+mn-cs"/>
              </a:rPr>
              <a:t>/gynae team when clinical indications, risk or suspicion of preeclampsia (so no control group).</a:t>
            </a:r>
          </a:p>
          <a:p>
            <a:r>
              <a:rPr lang="en-GB" sz="1200" kern="1200" dirty="0">
                <a:solidFill>
                  <a:schemeClr val="tx1"/>
                </a:solidFill>
                <a:effectLst/>
                <a:latin typeface="+mn-lt"/>
                <a:ea typeface="+mn-ea"/>
                <a:cs typeface="+mn-cs"/>
              </a:rPr>
              <a:t>Specificity and negative predictive value were calculated for the comparisons between the PET ratio rule out and the patient’s diagnosed with preeclampsia. Just the negative predictive value was calculated for the PET ratio rule out and the patients admitted to hospital for preeclampsia. The specificity was calculated by the dividing the number of true negative cases by the number of true negative cases plus the number of false positive cases. Negative predictive value was calculated by dividing the number of true negative cases by the number of true negative cases plus the number of false negative cases.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Normality of the data set was confirmed by the Shapiro-Wilk test. The relationships between the PET ratio, sFlt-1 and PlGF to the mother’s demographic details were confirmed to be linear; therefore, a linear correlation statistical method was used.</a:t>
            </a:r>
          </a:p>
          <a:p>
            <a:endParaRPr lang="en-GB" dirty="0"/>
          </a:p>
        </p:txBody>
      </p:sp>
      <p:sp>
        <p:nvSpPr>
          <p:cNvPr id="4" name="Slide Number Placeholder 3"/>
          <p:cNvSpPr>
            <a:spLocks noGrp="1"/>
          </p:cNvSpPr>
          <p:nvPr>
            <p:ph type="sldNum" sz="quarter" idx="5"/>
          </p:nvPr>
        </p:nvSpPr>
        <p:spPr/>
        <p:txBody>
          <a:bodyPr/>
          <a:lstStyle/>
          <a:p>
            <a:fld id="{FB2F61B8-ADEE-4C30-AFC5-6B33E29EEF6B}" type="slidenum">
              <a:rPr lang="en-GB" smtClean="0"/>
              <a:t>8</a:t>
            </a:fld>
            <a:endParaRPr lang="en-GB"/>
          </a:p>
        </p:txBody>
      </p:sp>
    </p:spTree>
    <p:extLst>
      <p:ext uri="{BB962C8B-B14F-4D97-AF65-F5344CB8AC3E}">
        <p14:creationId xmlns:p14="http://schemas.microsoft.com/office/powerpoint/2010/main" val="1500938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Left is the whole data and the non-rule out – this was used for the clinical variables correlation</a:t>
            </a:r>
          </a:p>
          <a:p>
            <a:r>
              <a:rPr lang="en-GB" sz="1200" kern="1200" dirty="0">
                <a:solidFill>
                  <a:schemeClr val="tx1"/>
                </a:solidFill>
                <a:effectLst/>
                <a:latin typeface="+mn-lt"/>
                <a:ea typeface="+mn-ea"/>
                <a:cs typeface="+mn-cs"/>
              </a:rPr>
              <a:t>Right is the whole data and then took out erroneous requests – this was used for the clinical outcomes crosstabulation correlation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table shows that clinicians were more likely to request PET ratio testing during the latter stages of pregnancy, especially towards the end of the cut off limit.</a:t>
            </a:r>
          </a:p>
          <a:p>
            <a:r>
              <a:rPr lang="en-GB" sz="1200" kern="1200" dirty="0">
                <a:solidFill>
                  <a:schemeClr val="tx1"/>
                </a:solidFill>
                <a:effectLst/>
                <a:latin typeface="+mn-lt"/>
                <a:ea typeface="+mn-ea"/>
                <a:cs typeface="+mn-cs"/>
              </a:rPr>
              <a:t>Included the extended cut off in the non-rule out crew as that is the limit the clinicians were using</a:t>
            </a:r>
          </a:p>
          <a:p>
            <a:r>
              <a:rPr lang="en-GB" sz="1200" kern="1200" dirty="0">
                <a:solidFill>
                  <a:schemeClr val="tx1"/>
                </a:solidFill>
                <a:effectLst/>
                <a:latin typeface="+mn-lt"/>
                <a:ea typeface="+mn-ea"/>
                <a:cs typeface="+mn-cs"/>
              </a:rPr>
              <a:t>When </a:t>
            </a:r>
            <a:r>
              <a:rPr lang="en-GB" sz="1200" kern="1200" dirty="0" err="1">
                <a:solidFill>
                  <a:schemeClr val="tx1"/>
                </a:solidFill>
                <a:effectLst/>
                <a:latin typeface="+mn-lt"/>
                <a:ea typeface="+mn-ea"/>
                <a:cs typeface="+mn-cs"/>
              </a:rPr>
              <a:t>stats’ing</a:t>
            </a:r>
            <a:r>
              <a:rPr lang="en-GB" sz="1200" kern="1200" dirty="0">
                <a:solidFill>
                  <a:schemeClr val="tx1"/>
                </a:solidFill>
                <a:effectLst/>
                <a:latin typeface="+mn-lt"/>
                <a:ea typeface="+mn-ea"/>
                <a:cs typeface="+mn-cs"/>
              </a:rPr>
              <a:t> used the no repeats, within limit group (used 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result)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Figures also show some difficulty with the data set, </a:t>
            </a:r>
          </a:p>
          <a:p>
            <a:r>
              <a:rPr lang="en-GB" sz="1200" kern="1200" dirty="0">
                <a:solidFill>
                  <a:schemeClr val="tx1"/>
                </a:solidFill>
                <a:effectLst/>
                <a:latin typeface="+mn-lt"/>
                <a:ea typeface="+mn-ea"/>
                <a:cs typeface="+mn-cs"/>
              </a:rPr>
              <a:t>	there were 64 requested but only 43 that weren’t repeats and within the gestational age limit</a:t>
            </a:r>
          </a:p>
          <a:p>
            <a:r>
              <a:rPr lang="en-GB" sz="1200" kern="1200" dirty="0">
                <a:solidFill>
                  <a:schemeClr val="tx1"/>
                </a:solidFill>
                <a:effectLst/>
                <a:latin typeface="+mn-lt"/>
                <a:ea typeface="+mn-ea"/>
                <a:cs typeface="+mn-cs"/>
              </a:rPr>
              <a:t>	not every patient had a PCR or eGFR (in whole cohort and just the non-rule outs)</a:t>
            </a:r>
          </a:p>
          <a:p>
            <a:r>
              <a:rPr lang="en-GB" sz="1200" kern="1200" dirty="0">
                <a:solidFill>
                  <a:schemeClr val="tx1"/>
                </a:solidFill>
                <a:effectLst/>
                <a:latin typeface="+mn-lt"/>
                <a:ea typeface="+mn-ea"/>
                <a:cs typeface="+mn-cs"/>
              </a:rPr>
              <a:t>	inappropriate testing (before cut off and after cut off, including a lady in active labour)</a:t>
            </a:r>
            <a:endParaRPr lang="en-GB" dirty="0"/>
          </a:p>
        </p:txBody>
      </p:sp>
      <p:sp>
        <p:nvSpPr>
          <p:cNvPr id="4" name="Slide Number Placeholder 3"/>
          <p:cNvSpPr>
            <a:spLocks noGrp="1"/>
          </p:cNvSpPr>
          <p:nvPr>
            <p:ph type="sldNum" sz="quarter" idx="5"/>
          </p:nvPr>
        </p:nvSpPr>
        <p:spPr/>
        <p:txBody>
          <a:bodyPr/>
          <a:lstStyle/>
          <a:p>
            <a:fld id="{FB2F61B8-ADEE-4C30-AFC5-6B33E29EEF6B}" type="slidenum">
              <a:rPr lang="en-GB" smtClean="0"/>
              <a:t>9</a:t>
            </a:fld>
            <a:endParaRPr lang="en-GB"/>
          </a:p>
        </p:txBody>
      </p:sp>
    </p:spTree>
    <p:extLst>
      <p:ext uri="{BB962C8B-B14F-4D97-AF65-F5344CB8AC3E}">
        <p14:creationId xmlns:p14="http://schemas.microsoft.com/office/powerpoint/2010/main" val="1547385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CB85460-24BB-435B-B6B0-BC680BDCED39}" type="datetimeFigureOut">
              <a:rPr lang="en-GB" smtClean="0"/>
              <a:t>27/10/2022</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3BD94FC-EDD7-4A25-AE1D-3A67839C7F6E}"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7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85460-24BB-435B-B6B0-BC680BDCED39}"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BD94FC-EDD7-4A25-AE1D-3A67839C7F6E}" type="slidenum">
              <a:rPr lang="en-GB" smtClean="0"/>
              <a:t>‹#›</a:t>
            </a:fld>
            <a:endParaRPr lang="en-GB"/>
          </a:p>
        </p:txBody>
      </p:sp>
    </p:spTree>
    <p:extLst>
      <p:ext uri="{BB962C8B-B14F-4D97-AF65-F5344CB8AC3E}">
        <p14:creationId xmlns:p14="http://schemas.microsoft.com/office/powerpoint/2010/main" val="249066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85460-24BB-435B-B6B0-BC680BDCED39}"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BD94FC-EDD7-4A25-AE1D-3A67839C7F6E}" type="slidenum">
              <a:rPr lang="en-GB" smtClean="0"/>
              <a:t>‹#›</a:t>
            </a:fld>
            <a:endParaRPr lang="en-GB"/>
          </a:p>
        </p:txBody>
      </p:sp>
    </p:spTree>
    <p:extLst>
      <p:ext uri="{BB962C8B-B14F-4D97-AF65-F5344CB8AC3E}">
        <p14:creationId xmlns:p14="http://schemas.microsoft.com/office/powerpoint/2010/main" val="340086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85460-24BB-435B-B6B0-BC680BDCED39}"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BD94FC-EDD7-4A25-AE1D-3A67839C7F6E}" type="slidenum">
              <a:rPr lang="en-GB" smtClean="0"/>
              <a:t>‹#›</a:t>
            </a:fld>
            <a:endParaRPr lang="en-GB"/>
          </a:p>
        </p:txBody>
      </p:sp>
    </p:spTree>
    <p:extLst>
      <p:ext uri="{BB962C8B-B14F-4D97-AF65-F5344CB8AC3E}">
        <p14:creationId xmlns:p14="http://schemas.microsoft.com/office/powerpoint/2010/main" val="250363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85460-24BB-435B-B6B0-BC680BDCED39}" type="datetimeFigureOut">
              <a:rPr lang="en-GB" smtClean="0"/>
              <a:t>27/10/2022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BD94FC-EDD7-4A25-AE1D-3A67839C7F6E}"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089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85460-24BB-435B-B6B0-BC680BDCED39}" type="datetimeFigureOut">
              <a:rPr lang="en-GB" smtClean="0"/>
              <a:t>27/10/2022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BD94FC-EDD7-4A25-AE1D-3A67839C7F6E}" type="slidenum">
              <a:rPr lang="en-GB" smtClean="0"/>
              <a:t>‹#›</a:t>
            </a:fld>
            <a:endParaRPr lang="en-GB"/>
          </a:p>
        </p:txBody>
      </p:sp>
    </p:spTree>
    <p:extLst>
      <p:ext uri="{BB962C8B-B14F-4D97-AF65-F5344CB8AC3E}">
        <p14:creationId xmlns:p14="http://schemas.microsoft.com/office/powerpoint/2010/main" val="4051497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85460-24BB-435B-B6B0-BC680BDCED39}" type="datetimeFigureOut">
              <a:rPr lang="en-GB" smtClean="0"/>
              <a:t>27/10/2022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BD94FC-EDD7-4A25-AE1D-3A67839C7F6E}" type="slidenum">
              <a:rPr lang="en-GB" smtClean="0"/>
              <a:t>‹#›</a:t>
            </a:fld>
            <a:endParaRPr lang="en-GB"/>
          </a:p>
        </p:txBody>
      </p:sp>
    </p:spTree>
    <p:extLst>
      <p:ext uri="{BB962C8B-B14F-4D97-AF65-F5344CB8AC3E}">
        <p14:creationId xmlns:p14="http://schemas.microsoft.com/office/powerpoint/2010/main" val="15385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85460-24BB-435B-B6B0-BC680BDCED39}" type="datetimeFigureOut">
              <a:rPr lang="en-GB" smtClean="0"/>
              <a:t>27/10/2022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BD94FC-EDD7-4A25-AE1D-3A67839C7F6E}" type="slidenum">
              <a:rPr lang="en-GB" smtClean="0"/>
              <a:t>‹#›</a:t>
            </a:fld>
            <a:endParaRPr lang="en-GB"/>
          </a:p>
        </p:txBody>
      </p:sp>
    </p:spTree>
    <p:extLst>
      <p:ext uri="{BB962C8B-B14F-4D97-AF65-F5344CB8AC3E}">
        <p14:creationId xmlns:p14="http://schemas.microsoft.com/office/powerpoint/2010/main" val="416113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85460-24BB-435B-B6B0-BC680BDCED39}" type="datetimeFigureOut">
              <a:rPr lang="en-GB" smtClean="0"/>
              <a:t>27/10/2022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BD94FC-EDD7-4A25-AE1D-3A67839C7F6E}" type="slidenum">
              <a:rPr lang="en-GB" smtClean="0"/>
              <a:t>‹#›</a:t>
            </a:fld>
            <a:endParaRPr lang="en-GB"/>
          </a:p>
        </p:txBody>
      </p:sp>
    </p:spTree>
    <p:extLst>
      <p:ext uri="{BB962C8B-B14F-4D97-AF65-F5344CB8AC3E}">
        <p14:creationId xmlns:p14="http://schemas.microsoft.com/office/powerpoint/2010/main" val="203888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CB85460-24BB-435B-B6B0-BC680BDCED39}" type="datetimeFigureOut">
              <a:rPr lang="en-GB" smtClean="0"/>
              <a:t>27/10/2022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BD94FC-EDD7-4A25-AE1D-3A67839C7F6E}" type="slidenum">
              <a:rPr lang="en-GB" smtClean="0"/>
              <a:t>‹#›</a:t>
            </a:fld>
            <a:endParaRPr lang="en-GB"/>
          </a:p>
        </p:txBody>
      </p:sp>
    </p:spTree>
    <p:extLst>
      <p:ext uri="{BB962C8B-B14F-4D97-AF65-F5344CB8AC3E}">
        <p14:creationId xmlns:p14="http://schemas.microsoft.com/office/powerpoint/2010/main" val="41004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CB85460-24BB-435B-B6B0-BC680BDCED39}" type="datetimeFigureOut">
              <a:rPr lang="en-GB" smtClean="0"/>
              <a:t>27/10/2022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BD94FC-EDD7-4A25-AE1D-3A67839C7F6E}" type="slidenum">
              <a:rPr lang="en-GB" smtClean="0"/>
              <a:t>‹#›</a:t>
            </a:fld>
            <a:endParaRPr lang="en-GB"/>
          </a:p>
        </p:txBody>
      </p:sp>
    </p:spTree>
    <p:extLst>
      <p:ext uri="{BB962C8B-B14F-4D97-AF65-F5344CB8AC3E}">
        <p14:creationId xmlns:p14="http://schemas.microsoft.com/office/powerpoint/2010/main" val="390917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CB85460-24BB-435B-B6B0-BC680BDCED39}" type="datetimeFigureOut">
              <a:rPr lang="en-GB" smtClean="0"/>
              <a:t>27/10/2022</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3BD94FC-EDD7-4A25-AE1D-3A67839C7F6E}" type="slidenum">
              <a:rPr lang="en-GB" smtClean="0"/>
              <a:t>‹#›</a:t>
            </a:fld>
            <a:endParaRPr lang="en-GB"/>
          </a:p>
        </p:txBody>
      </p:sp>
    </p:spTree>
    <p:extLst>
      <p:ext uri="{BB962C8B-B14F-4D97-AF65-F5344CB8AC3E}">
        <p14:creationId xmlns:p14="http://schemas.microsoft.com/office/powerpoint/2010/main" val="86370501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F22C-C0EE-4A66-9932-8CBCE71B88DE}"/>
              </a:ext>
            </a:extLst>
          </p:cNvPr>
          <p:cNvSpPr>
            <a:spLocks noGrp="1"/>
          </p:cNvSpPr>
          <p:nvPr>
            <p:ph type="ctrTitle"/>
          </p:nvPr>
        </p:nvSpPr>
        <p:spPr/>
        <p:txBody>
          <a:bodyPr/>
          <a:lstStyle/>
          <a:p>
            <a:r>
              <a:rPr lang="en-GB" b="0" cap="none" dirty="0">
                <a:ln w="0"/>
                <a:solidFill>
                  <a:schemeClr val="bg1"/>
                </a:solidFill>
              </a:rPr>
              <a:t>PET Ratio</a:t>
            </a:r>
          </a:p>
        </p:txBody>
      </p:sp>
      <p:sp>
        <p:nvSpPr>
          <p:cNvPr id="3" name="Subtitle 2">
            <a:extLst>
              <a:ext uri="{FF2B5EF4-FFF2-40B4-BE49-F238E27FC236}">
                <a16:creationId xmlns:a16="http://schemas.microsoft.com/office/drawing/2014/main" id="{69BA1870-21E5-4DFE-94EB-349B3979A848}"/>
              </a:ext>
            </a:extLst>
          </p:cNvPr>
          <p:cNvSpPr>
            <a:spLocks noGrp="1"/>
          </p:cNvSpPr>
          <p:nvPr>
            <p:ph type="subTitle" idx="1"/>
          </p:nvPr>
        </p:nvSpPr>
        <p:spPr>
          <a:xfrm>
            <a:off x="1709530" y="3869634"/>
            <a:ext cx="8767860" cy="2437860"/>
          </a:xfrm>
        </p:spPr>
        <p:txBody>
          <a:bodyPr>
            <a:normAutofit/>
          </a:bodyPr>
          <a:lstStyle/>
          <a:p>
            <a:r>
              <a:rPr lang="en-GB" dirty="0"/>
              <a:t>Do Placental Growth Factor markers correlate with clinical outcomes in patients with suspected pre-eclampsia in the Maidstone and Tunbridge Wells (MTW) population?</a:t>
            </a:r>
          </a:p>
          <a:p>
            <a:endParaRPr lang="en-GB" dirty="0"/>
          </a:p>
          <a:p>
            <a:r>
              <a:rPr lang="en-GB" dirty="0"/>
              <a:t>Rebecca Mole</a:t>
            </a:r>
          </a:p>
        </p:txBody>
      </p:sp>
    </p:spTree>
    <p:extLst>
      <p:ext uri="{BB962C8B-B14F-4D97-AF65-F5344CB8AC3E}">
        <p14:creationId xmlns:p14="http://schemas.microsoft.com/office/powerpoint/2010/main" val="124031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CD9E-53B8-41A2-A0AA-61B071CA4615}"/>
              </a:ext>
            </a:extLst>
          </p:cNvPr>
          <p:cNvSpPr>
            <a:spLocks noGrp="1"/>
          </p:cNvSpPr>
          <p:nvPr>
            <p:ph type="title"/>
          </p:nvPr>
        </p:nvSpPr>
        <p:spPr/>
        <p:txBody>
          <a:bodyPr/>
          <a:lstStyle/>
          <a:p>
            <a:r>
              <a:rPr lang="en-GB" dirty="0"/>
              <a:t>Results – Correlation with diagnosis</a:t>
            </a:r>
          </a:p>
        </p:txBody>
      </p:sp>
      <p:pic>
        <p:nvPicPr>
          <p:cNvPr id="6" name="Content Placeholder 5">
            <a:extLst>
              <a:ext uri="{FF2B5EF4-FFF2-40B4-BE49-F238E27FC236}">
                <a16:creationId xmlns:a16="http://schemas.microsoft.com/office/drawing/2014/main" id="{8D96DAFF-061A-4E23-85C7-7EC87FF01B41}"/>
              </a:ext>
            </a:extLst>
          </p:cNvPr>
          <p:cNvPicPr>
            <a:picLocks noGrp="1"/>
          </p:cNvPicPr>
          <p:nvPr>
            <p:ph sz="half" idx="1"/>
          </p:nvPr>
        </p:nvPicPr>
        <p:blipFill rotWithShape="1">
          <a:blip r:embed="rId3"/>
          <a:stretch/>
        </p:blipFill>
        <p:spPr>
          <a:xfrm>
            <a:off x="707065" y="2296666"/>
            <a:ext cx="5250197" cy="3175082"/>
          </a:xfrm>
          <a:prstGeom prst="rect">
            <a:avLst/>
          </a:prstGeom>
        </p:spPr>
      </p:pic>
      <p:pic>
        <p:nvPicPr>
          <p:cNvPr id="9" name="Content Placeholder 8">
            <a:extLst>
              <a:ext uri="{FF2B5EF4-FFF2-40B4-BE49-F238E27FC236}">
                <a16:creationId xmlns:a16="http://schemas.microsoft.com/office/drawing/2014/main" id="{0FBD1444-55C6-4286-AC81-7A8BC8C7426F}"/>
              </a:ext>
            </a:extLst>
          </p:cNvPr>
          <p:cNvPicPr>
            <a:picLocks noGrp="1" noChangeAspect="1"/>
          </p:cNvPicPr>
          <p:nvPr>
            <p:ph sz="half" idx="2"/>
          </p:nvPr>
        </p:nvPicPr>
        <p:blipFill rotWithShape="1">
          <a:blip r:embed="rId4"/>
          <a:srcRect l="38522" t="53815" r="26939" b="9902"/>
          <a:stretch/>
        </p:blipFill>
        <p:spPr>
          <a:xfrm>
            <a:off x="5957262" y="2251106"/>
            <a:ext cx="5450323" cy="3220642"/>
          </a:xfrm>
          <a:prstGeom prst="rect">
            <a:avLst/>
          </a:prstGeom>
        </p:spPr>
      </p:pic>
    </p:spTree>
    <p:extLst>
      <p:ext uri="{BB962C8B-B14F-4D97-AF65-F5344CB8AC3E}">
        <p14:creationId xmlns:p14="http://schemas.microsoft.com/office/powerpoint/2010/main" val="2120818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B898-48F0-4CF4-88D5-7E0AEC99906D}"/>
              </a:ext>
            </a:extLst>
          </p:cNvPr>
          <p:cNvSpPr>
            <a:spLocks noGrp="1"/>
          </p:cNvSpPr>
          <p:nvPr>
            <p:ph type="title"/>
          </p:nvPr>
        </p:nvSpPr>
        <p:spPr/>
        <p:txBody>
          <a:bodyPr/>
          <a:lstStyle/>
          <a:p>
            <a:r>
              <a:rPr lang="en-GB" dirty="0"/>
              <a:t>Results – Correlation with hypertension</a:t>
            </a:r>
          </a:p>
        </p:txBody>
      </p:sp>
      <p:pic>
        <p:nvPicPr>
          <p:cNvPr id="6" name="Content Placeholder 5">
            <a:extLst>
              <a:ext uri="{FF2B5EF4-FFF2-40B4-BE49-F238E27FC236}">
                <a16:creationId xmlns:a16="http://schemas.microsoft.com/office/drawing/2014/main" id="{CD5809B6-49B8-45BA-8A1D-408C526206EB}"/>
              </a:ext>
            </a:extLst>
          </p:cNvPr>
          <p:cNvPicPr>
            <a:picLocks noGrp="1"/>
          </p:cNvPicPr>
          <p:nvPr>
            <p:ph sz="half" idx="1"/>
          </p:nvPr>
        </p:nvPicPr>
        <p:blipFill rotWithShape="1">
          <a:blip r:embed="rId3"/>
          <a:stretch/>
        </p:blipFill>
        <p:spPr bwMode="auto">
          <a:xfrm>
            <a:off x="782493" y="2314138"/>
            <a:ext cx="5397833" cy="3193527"/>
          </a:xfrm>
          <a:prstGeom prst="rect">
            <a:avLst/>
          </a:prstGeom>
          <a:ln>
            <a:noFill/>
          </a:ln>
          <a:extLst>
            <a:ext uri="{53640926-AAD7-44D8-BBD7-CCE9431645EC}">
              <a14:shadowObscured xmlns:a14="http://schemas.microsoft.com/office/drawing/2010/main"/>
            </a:ext>
          </a:extLst>
        </p:spPr>
      </p:pic>
      <p:pic>
        <p:nvPicPr>
          <p:cNvPr id="3" name="Content Placeholder 2">
            <a:extLst>
              <a:ext uri="{FF2B5EF4-FFF2-40B4-BE49-F238E27FC236}">
                <a16:creationId xmlns:a16="http://schemas.microsoft.com/office/drawing/2014/main" id="{AB0371EB-A70F-48BA-8F53-A12FCA6DE6A6}"/>
              </a:ext>
            </a:extLst>
          </p:cNvPr>
          <p:cNvPicPr>
            <a:picLocks noGrp="1" noChangeAspect="1"/>
          </p:cNvPicPr>
          <p:nvPr>
            <p:ph sz="half" idx="2"/>
          </p:nvPr>
        </p:nvPicPr>
        <p:blipFill rotWithShape="1">
          <a:blip r:embed="rId4"/>
          <a:srcRect l="38521" t="48527" r="26743" b="23160"/>
          <a:stretch/>
        </p:blipFill>
        <p:spPr>
          <a:xfrm>
            <a:off x="5716364" y="2314138"/>
            <a:ext cx="5693143" cy="2610401"/>
          </a:xfrm>
          <a:prstGeom prst="rect">
            <a:avLst/>
          </a:prstGeom>
        </p:spPr>
      </p:pic>
    </p:spTree>
    <p:extLst>
      <p:ext uri="{BB962C8B-B14F-4D97-AF65-F5344CB8AC3E}">
        <p14:creationId xmlns:p14="http://schemas.microsoft.com/office/powerpoint/2010/main" val="272500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A1A6-ACCD-4E45-8865-1A9829BE0743}"/>
              </a:ext>
            </a:extLst>
          </p:cNvPr>
          <p:cNvSpPr>
            <a:spLocks noGrp="1"/>
          </p:cNvSpPr>
          <p:nvPr>
            <p:ph type="title"/>
          </p:nvPr>
        </p:nvSpPr>
        <p:spPr/>
        <p:txBody>
          <a:bodyPr/>
          <a:lstStyle/>
          <a:p>
            <a:r>
              <a:rPr lang="en-GB" dirty="0"/>
              <a:t>Results – Correlation with admission</a:t>
            </a:r>
          </a:p>
        </p:txBody>
      </p:sp>
      <p:pic>
        <p:nvPicPr>
          <p:cNvPr id="6" name="Content Placeholder 5">
            <a:extLst>
              <a:ext uri="{FF2B5EF4-FFF2-40B4-BE49-F238E27FC236}">
                <a16:creationId xmlns:a16="http://schemas.microsoft.com/office/drawing/2014/main" id="{65A9DDED-9659-4B27-B5F6-3BF3CAF2DE4A}"/>
              </a:ext>
            </a:extLst>
          </p:cNvPr>
          <p:cNvPicPr>
            <a:picLocks noGrp="1"/>
          </p:cNvPicPr>
          <p:nvPr>
            <p:ph sz="half" idx="1"/>
          </p:nvPr>
        </p:nvPicPr>
        <p:blipFill rotWithShape="1">
          <a:blip r:embed="rId3"/>
          <a:stretch/>
        </p:blipFill>
        <p:spPr bwMode="auto">
          <a:xfrm>
            <a:off x="624679" y="2412576"/>
            <a:ext cx="5456081" cy="3254577"/>
          </a:xfrm>
          <a:prstGeom prst="rect">
            <a:avLst/>
          </a:prstGeom>
          <a:ln>
            <a:noFill/>
          </a:ln>
          <a:extLst>
            <a:ext uri="{53640926-AAD7-44D8-BBD7-CCE9431645EC}">
              <a14:shadowObscured xmlns:a14="http://schemas.microsoft.com/office/drawing/2010/main"/>
            </a:ext>
          </a:extLst>
        </p:spPr>
      </p:pic>
      <p:pic>
        <p:nvPicPr>
          <p:cNvPr id="3" name="Content Placeholder 2">
            <a:extLst>
              <a:ext uri="{FF2B5EF4-FFF2-40B4-BE49-F238E27FC236}">
                <a16:creationId xmlns:a16="http://schemas.microsoft.com/office/drawing/2014/main" id="{B24C2586-7FDD-438E-B6DF-93DDE86224D6}"/>
              </a:ext>
            </a:extLst>
          </p:cNvPr>
          <p:cNvPicPr>
            <a:picLocks noGrp="1" noChangeAspect="1"/>
          </p:cNvPicPr>
          <p:nvPr>
            <p:ph sz="half" idx="2"/>
          </p:nvPr>
        </p:nvPicPr>
        <p:blipFill rotWithShape="1">
          <a:blip r:embed="rId4"/>
          <a:srcRect l="38325" t="37355" r="26743" b="25602"/>
          <a:stretch/>
        </p:blipFill>
        <p:spPr>
          <a:xfrm>
            <a:off x="5988457" y="2412576"/>
            <a:ext cx="5456082" cy="3254577"/>
          </a:xfrm>
          <a:prstGeom prst="rect">
            <a:avLst/>
          </a:prstGeom>
        </p:spPr>
      </p:pic>
    </p:spTree>
    <p:extLst>
      <p:ext uri="{BB962C8B-B14F-4D97-AF65-F5344CB8AC3E}">
        <p14:creationId xmlns:p14="http://schemas.microsoft.com/office/powerpoint/2010/main" val="314345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AB96-927E-4F30-8F36-469FB631E39C}"/>
              </a:ext>
            </a:extLst>
          </p:cNvPr>
          <p:cNvSpPr>
            <a:spLocks noGrp="1"/>
          </p:cNvSpPr>
          <p:nvPr>
            <p:ph type="title"/>
          </p:nvPr>
        </p:nvSpPr>
        <p:spPr/>
        <p:txBody>
          <a:bodyPr/>
          <a:lstStyle/>
          <a:p>
            <a:r>
              <a:rPr lang="en-GB" dirty="0"/>
              <a:t>Results – Correlation to Clinical Variables</a:t>
            </a:r>
          </a:p>
        </p:txBody>
      </p:sp>
      <p:sp>
        <p:nvSpPr>
          <p:cNvPr id="4" name="Content Placeholder 3">
            <a:extLst>
              <a:ext uri="{FF2B5EF4-FFF2-40B4-BE49-F238E27FC236}">
                <a16:creationId xmlns:a16="http://schemas.microsoft.com/office/drawing/2014/main" id="{9660A2D1-52F0-4C67-9F7C-F1529D86320F}"/>
              </a:ext>
            </a:extLst>
          </p:cNvPr>
          <p:cNvSpPr>
            <a:spLocks noGrp="1"/>
          </p:cNvSpPr>
          <p:nvPr>
            <p:ph sz="half" idx="1"/>
          </p:nvPr>
        </p:nvSpPr>
        <p:spPr/>
        <p:txBody>
          <a:bodyPr/>
          <a:lstStyle/>
          <a:p>
            <a:r>
              <a:rPr lang="en-GB" dirty="0"/>
              <a:t>Whole cohort</a:t>
            </a:r>
          </a:p>
          <a:p>
            <a:pPr lvl="1"/>
            <a:r>
              <a:rPr lang="en-GB" dirty="0"/>
              <a:t>PET ratio – only the age of the mother had significant correlation (slight positive)</a:t>
            </a:r>
          </a:p>
          <a:p>
            <a:pPr lvl="2"/>
            <a:r>
              <a:rPr lang="en-GB" dirty="0"/>
              <a:t>r = 0.303       </a:t>
            </a:r>
            <a:r>
              <a:rPr lang="en-GB" i="1" dirty="0"/>
              <a:t>p </a:t>
            </a:r>
            <a:r>
              <a:rPr lang="en-GB" dirty="0"/>
              <a:t>= 0.015</a:t>
            </a:r>
          </a:p>
          <a:p>
            <a:pPr lvl="1"/>
            <a:r>
              <a:rPr lang="en-GB" dirty="0"/>
              <a:t>sFlt-1 – significant correlation to age of mother and gestational age</a:t>
            </a:r>
          </a:p>
          <a:p>
            <a:pPr lvl="2"/>
            <a:r>
              <a:rPr lang="en-GB" dirty="0"/>
              <a:t>Age of mother      r = 0.307     </a:t>
            </a:r>
            <a:r>
              <a:rPr lang="en-GB" i="1" dirty="0"/>
              <a:t>p</a:t>
            </a:r>
            <a:r>
              <a:rPr lang="en-GB" dirty="0"/>
              <a:t> = 0.014</a:t>
            </a:r>
          </a:p>
          <a:p>
            <a:pPr lvl="2"/>
            <a:r>
              <a:rPr lang="en-GB" dirty="0"/>
              <a:t>Gestational age    r = 0.366    </a:t>
            </a:r>
            <a:r>
              <a:rPr lang="en-GB" i="1" dirty="0"/>
              <a:t>p</a:t>
            </a:r>
            <a:r>
              <a:rPr lang="en-GB" dirty="0"/>
              <a:t> = 0.003</a:t>
            </a:r>
          </a:p>
          <a:p>
            <a:pPr lvl="1"/>
            <a:r>
              <a:rPr lang="en-GB" dirty="0"/>
              <a:t>PlGF – no significant correlations</a:t>
            </a:r>
          </a:p>
        </p:txBody>
      </p:sp>
      <p:sp>
        <p:nvSpPr>
          <p:cNvPr id="5" name="Content Placeholder 4">
            <a:extLst>
              <a:ext uri="{FF2B5EF4-FFF2-40B4-BE49-F238E27FC236}">
                <a16:creationId xmlns:a16="http://schemas.microsoft.com/office/drawing/2014/main" id="{FC080493-472E-4CD2-99F9-496BAEBBEFBA}"/>
              </a:ext>
            </a:extLst>
          </p:cNvPr>
          <p:cNvSpPr>
            <a:spLocks noGrp="1"/>
          </p:cNvSpPr>
          <p:nvPr>
            <p:ph sz="half" idx="2"/>
          </p:nvPr>
        </p:nvSpPr>
        <p:spPr/>
        <p:txBody>
          <a:bodyPr/>
          <a:lstStyle/>
          <a:p>
            <a:r>
              <a:rPr lang="en-GB" dirty="0"/>
              <a:t>Only patients not ruled out</a:t>
            </a:r>
          </a:p>
          <a:p>
            <a:pPr lvl="1"/>
            <a:r>
              <a:rPr lang="en-GB" dirty="0"/>
              <a:t>PET ratio – only the PCR value had significant correlation (positive)</a:t>
            </a:r>
          </a:p>
          <a:p>
            <a:pPr lvl="2"/>
            <a:r>
              <a:rPr lang="en-GB" dirty="0"/>
              <a:t>p = 0.564      </a:t>
            </a:r>
            <a:r>
              <a:rPr lang="en-GB" i="1" dirty="0"/>
              <a:t>p</a:t>
            </a:r>
            <a:r>
              <a:rPr lang="en-GB" dirty="0"/>
              <a:t> = 0.028</a:t>
            </a:r>
          </a:p>
          <a:p>
            <a:pPr lvl="1"/>
            <a:r>
              <a:rPr lang="en-GB" dirty="0"/>
              <a:t>sFlt-1 – no significant correlations</a:t>
            </a:r>
          </a:p>
          <a:p>
            <a:pPr lvl="1"/>
            <a:r>
              <a:rPr lang="en-GB" dirty="0"/>
              <a:t>PlGF – no significant correlations</a:t>
            </a:r>
          </a:p>
        </p:txBody>
      </p:sp>
    </p:spTree>
    <p:extLst>
      <p:ext uri="{BB962C8B-B14F-4D97-AF65-F5344CB8AC3E}">
        <p14:creationId xmlns:p14="http://schemas.microsoft.com/office/powerpoint/2010/main" val="18248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47DC6-FB73-43D6-8EB8-EF918E8922F4}"/>
              </a:ext>
            </a:extLst>
          </p:cNvPr>
          <p:cNvSpPr>
            <a:spLocks noGrp="1"/>
          </p:cNvSpPr>
          <p:nvPr>
            <p:ph type="title"/>
          </p:nvPr>
        </p:nvSpPr>
        <p:spPr/>
        <p:txBody>
          <a:bodyPr/>
          <a:lstStyle/>
          <a:p>
            <a:r>
              <a:rPr lang="en-GB" dirty="0"/>
              <a:t>Cases of note</a:t>
            </a:r>
          </a:p>
        </p:txBody>
      </p:sp>
      <p:sp>
        <p:nvSpPr>
          <p:cNvPr id="3" name="Content Placeholder 2">
            <a:extLst>
              <a:ext uri="{FF2B5EF4-FFF2-40B4-BE49-F238E27FC236}">
                <a16:creationId xmlns:a16="http://schemas.microsoft.com/office/drawing/2014/main" id="{F18EC754-D568-4465-A43D-822502BA7E7F}"/>
              </a:ext>
            </a:extLst>
          </p:cNvPr>
          <p:cNvSpPr>
            <a:spLocks noGrp="1"/>
          </p:cNvSpPr>
          <p:nvPr>
            <p:ph idx="1"/>
          </p:nvPr>
        </p:nvSpPr>
        <p:spPr/>
        <p:txBody>
          <a:bodyPr/>
          <a:lstStyle/>
          <a:p>
            <a:r>
              <a:rPr lang="en-GB" dirty="0"/>
              <a:t>Within the raw data:</a:t>
            </a:r>
          </a:p>
          <a:p>
            <a:pPr lvl="1"/>
            <a:r>
              <a:rPr lang="en-GB" dirty="0"/>
              <a:t>Patient 19 – chronic hypertension</a:t>
            </a:r>
          </a:p>
          <a:p>
            <a:pPr lvl="1"/>
            <a:r>
              <a:rPr lang="en-GB" dirty="0"/>
              <a:t>PET ratio test was able to rule out in patient with chronic kidney disease, so who had a poor eGFR and high PCR</a:t>
            </a:r>
          </a:p>
          <a:p>
            <a:pPr lvl="1"/>
            <a:r>
              <a:rPr lang="en-GB" dirty="0"/>
              <a:t>PET ratio test was able to rule out in patients with gestational diabetes, so who had a high PCR</a:t>
            </a:r>
          </a:p>
          <a:p>
            <a:pPr lvl="1"/>
            <a:r>
              <a:rPr lang="en-GB" dirty="0"/>
              <a:t>Patient 41 – high PET ratio but not diagnosed or admitted</a:t>
            </a:r>
          </a:p>
          <a:p>
            <a:pPr lvl="1"/>
            <a:r>
              <a:rPr lang="en-GB" dirty="0"/>
              <a:t>Ratio is standardised</a:t>
            </a:r>
          </a:p>
          <a:p>
            <a:pPr lvl="2"/>
            <a:r>
              <a:rPr lang="en-GB" dirty="0"/>
              <a:t>Patient 39    sFlt-1 4697     PlGF 36.3    so ratio of 129</a:t>
            </a:r>
          </a:p>
          <a:p>
            <a:pPr lvl="2"/>
            <a:r>
              <a:rPr lang="en-GB" dirty="0"/>
              <a:t>Patient 40    sFlt-1 17223    PlGF 132     so ratio of 130</a:t>
            </a:r>
          </a:p>
          <a:p>
            <a:pPr lvl="1"/>
            <a:r>
              <a:rPr lang="en-GB" dirty="0"/>
              <a:t>Patient 45 – no proteinuria but high PET</a:t>
            </a:r>
          </a:p>
        </p:txBody>
      </p:sp>
    </p:spTree>
    <p:extLst>
      <p:ext uri="{BB962C8B-B14F-4D97-AF65-F5344CB8AC3E}">
        <p14:creationId xmlns:p14="http://schemas.microsoft.com/office/powerpoint/2010/main" val="3828465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B7AD-26F8-4EE8-A787-9A9D32A70C76}"/>
              </a:ext>
            </a:extLst>
          </p:cNvPr>
          <p:cNvSpPr>
            <a:spLocks noGrp="1"/>
          </p:cNvSpPr>
          <p:nvPr>
            <p:ph type="title"/>
          </p:nvPr>
        </p:nvSpPr>
        <p:spPr/>
        <p:txBody>
          <a:bodyPr/>
          <a:lstStyle/>
          <a:p>
            <a:r>
              <a:rPr lang="en-GB" dirty="0"/>
              <a:t>Limitations of the study</a:t>
            </a:r>
          </a:p>
        </p:txBody>
      </p:sp>
      <p:sp>
        <p:nvSpPr>
          <p:cNvPr id="3" name="Content Placeholder 2">
            <a:extLst>
              <a:ext uri="{FF2B5EF4-FFF2-40B4-BE49-F238E27FC236}">
                <a16:creationId xmlns:a16="http://schemas.microsoft.com/office/drawing/2014/main" id="{01FC6270-2BD4-495C-8086-976B7B4892CD}"/>
              </a:ext>
            </a:extLst>
          </p:cNvPr>
          <p:cNvSpPr>
            <a:spLocks noGrp="1"/>
          </p:cNvSpPr>
          <p:nvPr>
            <p:ph idx="1"/>
          </p:nvPr>
        </p:nvSpPr>
        <p:spPr/>
        <p:txBody>
          <a:bodyPr/>
          <a:lstStyle/>
          <a:p>
            <a:r>
              <a:rPr lang="en-GB" dirty="0"/>
              <a:t>Outcomes do not exactly match the PET ratio conclusions</a:t>
            </a:r>
          </a:p>
          <a:p>
            <a:r>
              <a:rPr lang="en-GB" dirty="0"/>
              <a:t>Not all PCR values</a:t>
            </a:r>
          </a:p>
          <a:p>
            <a:r>
              <a:rPr lang="en-GB" dirty="0"/>
              <a:t>Not all eGFR values</a:t>
            </a:r>
          </a:p>
          <a:p>
            <a:r>
              <a:rPr lang="en-GB" dirty="0"/>
              <a:t>Inappropriate requests (multiples, repeats, before or after allowed gestation, pre-eclampsia not suspected)</a:t>
            </a:r>
          </a:p>
          <a:p>
            <a:r>
              <a:rPr lang="en-GB" dirty="0"/>
              <a:t>Lack of a control group</a:t>
            </a:r>
          </a:p>
          <a:p>
            <a:r>
              <a:rPr lang="en-GB" dirty="0"/>
              <a:t>Lower uptake of the test than expected</a:t>
            </a:r>
          </a:p>
          <a:p>
            <a:endParaRPr lang="en-GB" dirty="0"/>
          </a:p>
        </p:txBody>
      </p:sp>
    </p:spTree>
    <p:extLst>
      <p:ext uri="{BB962C8B-B14F-4D97-AF65-F5344CB8AC3E}">
        <p14:creationId xmlns:p14="http://schemas.microsoft.com/office/powerpoint/2010/main" val="347718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6193-CE6F-4E0E-98DD-5844B79FF6B1}"/>
              </a:ext>
            </a:extLst>
          </p:cNvPr>
          <p:cNvSpPr>
            <a:spLocks noGrp="1"/>
          </p:cNvSpPr>
          <p:nvPr>
            <p:ph type="title"/>
          </p:nvPr>
        </p:nvSpPr>
        <p:spPr/>
        <p:txBody>
          <a:bodyPr/>
          <a:lstStyle/>
          <a:p>
            <a:r>
              <a:rPr lang="en-GB" dirty="0"/>
              <a:t>Future of the test at MTW</a:t>
            </a:r>
          </a:p>
        </p:txBody>
      </p:sp>
      <p:sp>
        <p:nvSpPr>
          <p:cNvPr id="3" name="Content Placeholder 2">
            <a:extLst>
              <a:ext uri="{FF2B5EF4-FFF2-40B4-BE49-F238E27FC236}">
                <a16:creationId xmlns:a16="http://schemas.microsoft.com/office/drawing/2014/main" id="{C01EB328-DA1B-40F5-A090-E5B661505D8A}"/>
              </a:ext>
            </a:extLst>
          </p:cNvPr>
          <p:cNvSpPr>
            <a:spLocks noGrp="1"/>
          </p:cNvSpPr>
          <p:nvPr>
            <p:ph idx="1"/>
          </p:nvPr>
        </p:nvSpPr>
        <p:spPr/>
        <p:txBody>
          <a:bodyPr/>
          <a:lstStyle/>
          <a:p>
            <a:r>
              <a:rPr lang="en-GB" dirty="0"/>
              <a:t>Continued funding</a:t>
            </a:r>
          </a:p>
          <a:p>
            <a:r>
              <a:rPr lang="en-GB" dirty="0"/>
              <a:t>Requesting at Maidstone</a:t>
            </a:r>
          </a:p>
          <a:p>
            <a:r>
              <a:rPr lang="en-GB" dirty="0"/>
              <a:t>Extending gestation requesting limit</a:t>
            </a:r>
          </a:p>
          <a:p>
            <a:r>
              <a:rPr lang="en-GB" dirty="0"/>
              <a:t>Outpatient requesting so mothers can return home</a:t>
            </a:r>
          </a:p>
        </p:txBody>
      </p:sp>
      <p:pic>
        <p:nvPicPr>
          <p:cNvPr id="5" name="Picture 4">
            <a:extLst>
              <a:ext uri="{FF2B5EF4-FFF2-40B4-BE49-F238E27FC236}">
                <a16:creationId xmlns:a16="http://schemas.microsoft.com/office/drawing/2014/main" id="{3A6970F1-1157-4291-AC22-B3ECE29844C8}"/>
              </a:ext>
            </a:extLst>
          </p:cNvPr>
          <p:cNvPicPr>
            <a:picLocks noChangeAspect="1"/>
          </p:cNvPicPr>
          <p:nvPr/>
        </p:nvPicPr>
        <p:blipFill>
          <a:blip r:embed="rId3"/>
          <a:stretch>
            <a:fillRect/>
          </a:stretch>
        </p:blipFill>
        <p:spPr>
          <a:xfrm>
            <a:off x="8442252" y="1419063"/>
            <a:ext cx="2819400" cy="2732839"/>
          </a:xfrm>
          <a:prstGeom prst="rect">
            <a:avLst/>
          </a:prstGeom>
        </p:spPr>
      </p:pic>
    </p:spTree>
    <p:extLst>
      <p:ext uri="{BB962C8B-B14F-4D97-AF65-F5344CB8AC3E}">
        <p14:creationId xmlns:p14="http://schemas.microsoft.com/office/powerpoint/2010/main" val="1057581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9D76-117E-474F-AF96-E11681F33A7E}"/>
              </a:ext>
            </a:extLst>
          </p:cNvPr>
          <p:cNvSpPr>
            <a:spLocks noGrp="1"/>
          </p:cNvSpPr>
          <p:nvPr>
            <p:ph type="title"/>
          </p:nvPr>
        </p:nvSpPr>
        <p:spPr/>
        <p:txBody>
          <a:bodyPr/>
          <a:lstStyle/>
          <a:p>
            <a:r>
              <a:rPr lang="en-GB" dirty="0"/>
              <a:t>Further Research</a:t>
            </a:r>
          </a:p>
        </p:txBody>
      </p:sp>
      <p:sp>
        <p:nvSpPr>
          <p:cNvPr id="3" name="Content Placeholder 2">
            <a:extLst>
              <a:ext uri="{FF2B5EF4-FFF2-40B4-BE49-F238E27FC236}">
                <a16:creationId xmlns:a16="http://schemas.microsoft.com/office/drawing/2014/main" id="{680154C2-297E-47E3-981D-8A77B2498CC9}"/>
              </a:ext>
            </a:extLst>
          </p:cNvPr>
          <p:cNvSpPr>
            <a:spLocks noGrp="1"/>
          </p:cNvSpPr>
          <p:nvPr>
            <p:ph idx="1"/>
          </p:nvPr>
        </p:nvSpPr>
        <p:spPr/>
        <p:txBody>
          <a:bodyPr/>
          <a:lstStyle/>
          <a:p>
            <a:r>
              <a:rPr lang="en-GB" dirty="0"/>
              <a:t>Rule in not just rule out (≥85) (INSPIRE trial)</a:t>
            </a:r>
          </a:p>
          <a:p>
            <a:r>
              <a:rPr lang="en-GB" dirty="0"/>
              <a:t>Foetal growth restriction (PLANES study)</a:t>
            </a:r>
          </a:p>
          <a:p>
            <a:r>
              <a:rPr lang="en-GB" dirty="0"/>
              <a:t>Repeat testing (PARROT-2 trial)</a:t>
            </a:r>
          </a:p>
          <a:p>
            <a:r>
              <a:rPr lang="en-GB" dirty="0"/>
              <a:t>Alternative markers</a:t>
            </a:r>
          </a:p>
        </p:txBody>
      </p:sp>
      <p:pic>
        <p:nvPicPr>
          <p:cNvPr id="6" name="Picture 5">
            <a:extLst>
              <a:ext uri="{FF2B5EF4-FFF2-40B4-BE49-F238E27FC236}">
                <a16:creationId xmlns:a16="http://schemas.microsoft.com/office/drawing/2014/main" id="{86EE97C8-76E4-48DC-9C3F-C3176EEDE08D}"/>
              </a:ext>
            </a:extLst>
          </p:cNvPr>
          <p:cNvPicPr>
            <a:picLocks noChangeAspect="1"/>
          </p:cNvPicPr>
          <p:nvPr/>
        </p:nvPicPr>
        <p:blipFill rotWithShape="1">
          <a:blip r:embed="rId3"/>
          <a:srcRect b="9517"/>
          <a:stretch/>
        </p:blipFill>
        <p:spPr>
          <a:xfrm>
            <a:off x="7708605" y="1460658"/>
            <a:ext cx="3701016" cy="3612357"/>
          </a:xfrm>
          <a:prstGeom prst="rect">
            <a:avLst/>
          </a:prstGeom>
        </p:spPr>
      </p:pic>
      <p:pic>
        <p:nvPicPr>
          <p:cNvPr id="7" name="Picture 6">
            <a:extLst>
              <a:ext uri="{FF2B5EF4-FFF2-40B4-BE49-F238E27FC236}">
                <a16:creationId xmlns:a16="http://schemas.microsoft.com/office/drawing/2014/main" id="{5309EE92-A53C-46F1-A273-2071A6A0BB7B}"/>
              </a:ext>
            </a:extLst>
          </p:cNvPr>
          <p:cNvPicPr>
            <a:picLocks noChangeAspect="1"/>
          </p:cNvPicPr>
          <p:nvPr/>
        </p:nvPicPr>
        <p:blipFill>
          <a:blip r:embed="rId4"/>
          <a:stretch>
            <a:fillRect/>
          </a:stretch>
        </p:blipFill>
        <p:spPr>
          <a:xfrm>
            <a:off x="4643216" y="3932230"/>
            <a:ext cx="2352675" cy="2228850"/>
          </a:xfrm>
          <a:prstGeom prst="rect">
            <a:avLst/>
          </a:prstGeom>
        </p:spPr>
      </p:pic>
    </p:spTree>
    <p:extLst>
      <p:ext uri="{BB962C8B-B14F-4D97-AF65-F5344CB8AC3E}">
        <p14:creationId xmlns:p14="http://schemas.microsoft.com/office/powerpoint/2010/main" val="2262670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267D1-8615-4662-AD69-278D735CC4A4}"/>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187DBB91-1827-4BA7-9A12-C54BA5FCA212}"/>
              </a:ext>
            </a:extLst>
          </p:cNvPr>
          <p:cNvSpPr>
            <a:spLocks noGrp="1"/>
          </p:cNvSpPr>
          <p:nvPr>
            <p:ph idx="1"/>
          </p:nvPr>
        </p:nvSpPr>
        <p:spPr>
          <a:xfrm>
            <a:off x="414068" y="1621765"/>
            <a:ext cx="11300604" cy="4796287"/>
          </a:xfrm>
        </p:spPr>
        <p:txBody>
          <a:bodyPr>
            <a:normAutofit fontScale="55000" lnSpcReduction="20000"/>
          </a:bodyPr>
          <a:lstStyle/>
          <a:p>
            <a:r>
              <a:rPr lang="en-GB" dirty="0"/>
              <a:t>Carty, D. M., </a:t>
            </a:r>
            <a:r>
              <a:rPr lang="en-GB" dirty="0" err="1"/>
              <a:t>Delles</a:t>
            </a:r>
            <a:r>
              <a:rPr lang="en-GB" dirty="0"/>
              <a:t>, C., &amp; </a:t>
            </a:r>
            <a:r>
              <a:rPr lang="en-GB" dirty="0" err="1"/>
              <a:t>Dominiczak</a:t>
            </a:r>
            <a:r>
              <a:rPr lang="en-GB" dirty="0"/>
              <a:t>, A. F. (2008). Novel biomarkers for predicting preeclampsia. </a:t>
            </a:r>
            <a:r>
              <a:rPr lang="en-GB" i="1" dirty="0"/>
              <a:t>Trends in cardiovascular medicine</a:t>
            </a:r>
            <a:r>
              <a:rPr lang="en-GB" dirty="0"/>
              <a:t>, </a:t>
            </a:r>
            <a:r>
              <a:rPr lang="en-GB" i="1" dirty="0"/>
              <a:t>18</a:t>
            </a:r>
            <a:r>
              <a:rPr lang="en-GB" dirty="0"/>
              <a:t>(5), 186–194. https://doi.org/10.1016/j.tcm.2008.07.002</a:t>
            </a:r>
          </a:p>
          <a:p>
            <a:r>
              <a:rPr lang="en-GB" dirty="0" err="1"/>
              <a:t>Cerdeira</a:t>
            </a:r>
            <a:r>
              <a:rPr lang="en-GB" dirty="0"/>
              <a:t>, A. S., O'Sullivan, J., </a:t>
            </a:r>
            <a:r>
              <a:rPr lang="en-GB" dirty="0" err="1"/>
              <a:t>Ohuma</a:t>
            </a:r>
            <a:r>
              <a:rPr lang="en-GB" dirty="0"/>
              <a:t>, E. O., James, T., </a:t>
            </a:r>
            <a:r>
              <a:rPr lang="en-GB" dirty="0" err="1"/>
              <a:t>Papageorghiou</a:t>
            </a:r>
            <a:r>
              <a:rPr lang="en-GB" dirty="0"/>
              <a:t>, A. T., Knight, M., &amp; </a:t>
            </a:r>
            <a:r>
              <a:rPr lang="en-GB" dirty="0" err="1"/>
              <a:t>Vatish</a:t>
            </a:r>
            <a:r>
              <a:rPr lang="en-GB" dirty="0"/>
              <a:t>, M. (2021). Performance of soluble </a:t>
            </a:r>
            <a:r>
              <a:rPr lang="en-GB" dirty="0" err="1"/>
              <a:t>fms</a:t>
            </a:r>
            <a:r>
              <a:rPr lang="en-GB" dirty="0"/>
              <a:t>-like tyrosine kinase-1-to-placental growth factor ratio of ≥85 for ruling in preeclampsia within 4 weeks. </a:t>
            </a:r>
            <a:r>
              <a:rPr lang="en-GB" i="1" dirty="0"/>
              <a:t>American journal of obstetrics and </a:t>
            </a:r>
            <a:r>
              <a:rPr lang="en-GB" i="1" dirty="0" err="1"/>
              <a:t>gynecology</a:t>
            </a:r>
            <a:r>
              <a:rPr lang="en-GB" dirty="0"/>
              <a:t>, </a:t>
            </a:r>
            <a:r>
              <a:rPr lang="en-GB" i="1" dirty="0"/>
              <a:t>224</a:t>
            </a:r>
            <a:r>
              <a:rPr lang="en-GB" dirty="0"/>
              <a:t>(3), 322–323. https://doi.org/10.1016/j.ajog.2020.11.007</a:t>
            </a:r>
          </a:p>
          <a:p>
            <a:r>
              <a:rPr lang="en-GB" dirty="0"/>
              <a:t>Chau, K., Hennessy, A., &amp; Makris, A. (2017). Placental growth factor and pre-eclampsia. </a:t>
            </a:r>
            <a:r>
              <a:rPr lang="en-GB" i="1" dirty="0"/>
              <a:t>Journal of human hypertension</a:t>
            </a:r>
            <a:r>
              <a:rPr lang="en-GB" dirty="0"/>
              <a:t>, </a:t>
            </a:r>
            <a:r>
              <a:rPr lang="en-GB" i="1" dirty="0"/>
              <a:t>31</a:t>
            </a:r>
            <a:r>
              <a:rPr lang="en-GB" dirty="0"/>
              <a:t>(12), 782–786. https://doi.org/10.1038/jhh.2017.61</a:t>
            </a:r>
          </a:p>
          <a:p>
            <a:r>
              <a:rPr lang="en-GB" dirty="0" err="1"/>
              <a:t>Dockree</a:t>
            </a:r>
            <a:r>
              <a:rPr lang="en-GB" dirty="0"/>
              <a:t>, S., Brook, J., Shine, B., James, T., Green, L., &amp; </a:t>
            </a:r>
            <a:r>
              <a:rPr lang="en-GB" dirty="0" err="1"/>
              <a:t>Vatish</a:t>
            </a:r>
            <a:r>
              <a:rPr lang="en-GB" dirty="0"/>
              <a:t>, M. (2021). Cardiac-specific troponins in uncomplicated pregnancy and pre-eclampsia: A systematic review. </a:t>
            </a:r>
            <a:r>
              <a:rPr lang="en-GB" i="1" dirty="0" err="1"/>
              <a:t>PloS</a:t>
            </a:r>
            <a:r>
              <a:rPr lang="en-GB" i="1" dirty="0"/>
              <a:t> one</a:t>
            </a:r>
            <a:r>
              <a:rPr lang="en-GB" dirty="0"/>
              <a:t>, </a:t>
            </a:r>
            <a:r>
              <a:rPr lang="en-GB" i="1" dirty="0"/>
              <a:t>16</a:t>
            </a:r>
            <a:r>
              <a:rPr lang="en-GB" dirty="0"/>
              <a:t>(2), e0247946. https://doi.org/10.1371/journal.pone.0247946</a:t>
            </a:r>
          </a:p>
          <a:p>
            <a:r>
              <a:rPr lang="en-GB" dirty="0" err="1"/>
              <a:t>Duhig</a:t>
            </a:r>
            <a:r>
              <a:rPr lang="en-GB" dirty="0"/>
              <a:t>, K. E., Myers, J., Seed, P. T., Sparkes, J., Lowe, J., Hunter, R. M., </a:t>
            </a:r>
            <a:r>
              <a:rPr lang="en-GB" dirty="0" err="1"/>
              <a:t>Shennan</a:t>
            </a:r>
            <a:r>
              <a:rPr lang="en-GB" dirty="0"/>
              <a:t>, A. H., Chappell, L. C., &amp; PARROT trial group (2019). Placental growth factor testing to assess women with suspected pre-eclampsia: a multicentre, pragmatic, stepped-wedge cluster-randomised controlled trial. </a:t>
            </a:r>
            <a:r>
              <a:rPr lang="en-GB" i="1" dirty="0"/>
              <a:t>Lancet (London, England)</a:t>
            </a:r>
            <a:r>
              <a:rPr lang="en-GB" dirty="0"/>
              <a:t>, </a:t>
            </a:r>
            <a:r>
              <a:rPr lang="en-GB" i="1" dirty="0"/>
              <a:t>393</a:t>
            </a:r>
            <a:r>
              <a:rPr lang="en-GB" dirty="0"/>
              <a:t>(10183), 1807–1818. https://doi.org/10.1016/S0140-6736(18)33212-4</a:t>
            </a:r>
          </a:p>
          <a:p>
            <a:r>
              <a:rPr lang="en-GB" dirty="0" err="1"/>
              <a:t>Duhig</a:t>
            </a:r>
            <a:r>
              <a:rPr lang="en-GB" dirty="0"/>
              <a:t>, K. E., Myers, J. E., Gale, C., Girling, J. C., Harding, K., Sharp, A., Simpson, N., </a:t>
            </a:r>
            <a:r>
              <a:rPr lang="en-GB" dirty="0" err="1"/>
              <a:t>Tuffnell</a:t>
            </a:r>
            <a:r>
              <a:rPr lang="en-GB" dirty="0"/>
              <a:t>, D., Seed, P. T., </a:t>
            </a:r>
            <a:r>
              <a:rPr lang="en-GB" dirty="0" err="1"/>
              <a:t>Shennan</a:t>
            </a:r>
            <a:r>
              <a:rPr lang="en-GB" dirty="0"/>
              <a:t>, A. H., &amp; Chappell, L. C. (2021). Placental growth factor measurements in the assessment of women with suspected Preeclampsia: A stratified analysis of the PARROT trial. </a:t>
            </a:r>
            <a:r>
              <a:rPr lang="en-GB" i="1" dirty="0"/>
              <a:t>Pregnancy hypertension</a:t>
            </a:r>
            <a:r>
              <a:rPr lang="en-GB" dirty="0"/>
              <a:t>, </a:t>
            </a:r>
            <a:r>
              <a:rPr lang="en-GB" i="1" dirty="0"/>
              <a:t>23</a:t>
            </a:r>
            <a:r>
              <a:rPr lang="en-GB" dirty="0"/>
              <a:t>, 41–47. https://doi.org/10.1016/j.preghy.2020.10.005</a:t>
            </a:r>
          </a:p>
          <a:p>
            <a:r>
              <a:rPr lang="en-GB" dirty="0"/>
              <a:t>Garcia-</a:t>
            </a:r>
            <a:r>
              <a:rPr lang="en-GB" dirty="0" err="1"/>
              <a:t>Manau</a:t>
            </a:r>
            <a:r>
              <a:rPr lang="en-GB" dirty="0"/>
              <a:t>, P., Mendoza, M., </a:t>
            </a:r>
            <a:r>
              <a:rPr lang="en-GB" dirty="0" err="1"/>
              <a:t>Bonacina</a:t>
            </a:r>
            <a:r>
              <a:rPr lang="en-GB" dirty="0"/>
              <a:t>, E., Garrido-Gimenez, C., Fernandez-Oliva, A., </a:t>
            </a:r>
            <a:r>
              <a:rPr lang="en-GB" dirty="0" err="1"/>
              <a:t>Zanini</a:t>
            </a:r>
            <a:r>
              <a:rPr lang="en-GB" dirty="0"/>
              <a:t>, J., Catalan, M., Tur, H., Serrano, B., &amp; Carreras, E. (2021). Soluble </a:t>
            </a:r>
            <a:r>
              <a:rPr lang="en-GB" dirty="0" err="1"/>
              <a:t>fms</a:t>
            </a:r>
            <a:r>
              <a:rPr lang="en-GB" dirty="0"/>
              <a:t>-like tyrosine kinase to placental growth factor ratio in different stages of early-onset </a:t>
            </a:r>
            <a:r>
              <a:rPr lang="en-GB" dirty="0" err="1"/>
              <a:t>fetal</a:t>
            </a:r>
            <a:r>
              <a:rPr lang="en-GB" dirty="0"/>
              <a:t> growth restriction and small for gestational age. </a:t>
            </a:r>
            <a:r>
              <a:rPr lang="en-GB" i="1" dirty="0"/>
              <a:t>Acta </a:t>
            </a:r>
            <a:r>
              <a:rPr lang="en-GB" i="1" dirty="0" err="1"/>
              <a:t>obstetricia</a:t>
            </a:r>
            <a:r>
              <a:rPr lang="en-GB" i="1" dirty="0"/>
              <a:t> et </a:t>
            </a:r>
            <a:r>
              <a:rPr lang="en-GB" i="1" dirty="0" err="1"/>
              <a:t>gynecologica</a:t>
            </a:r>
            <a:r>
              <a:rPr lang="en-GB" i="1" dirty="0"/>
              <a:t> </a:t>
            </a:r>
            <a:r>
              <a:rPr lang="en-GB" i="1" dirty="0" err="1"/>
              <a:t>Scandinavica</a:t>
            </a:r>
            <a:r>
              <a:rPr lang="en-GB" dirty="0"/>
              <a:t>, </a:t>
            </a:r>
            <a:r>
              <a:rPr lang="en-GB" i="1" dirty="0"/>
              <a:t>100</a:t>
            </a:r>
            <a:r>
              <a:rPr lang="en-GB" dirty="0"/>
              <a:t>(1), 119–128. https://doi.org/10.1111/aogs.13978</a:t>
            </a:r>
          </a:p>
          <a:p>
            <a:r>
              <a:rPr lang="en-GB" dirty="0"/>
              <a:t>Gent, J., Bullough, S., Harrold, J., Jackson, R., </a:t>
            </a:r>
            <a:r>
              <a:rPr lang="en-GB" dirty="0" err="1"/>
              <a:t>Woolfall</a:t>
            </a:r>
            <a:r>
              <a:rPr lang="en-GB" dirty="0"/>
              <a:t>, K., </a:t>
            </a:r>
            <a:r>
              <a:rPr lang="en-GB" dirty="0" err="1"/>
              <a:t>Andronis</a:t>
            </a:r>
            <a:r>
              <a:rPr lang="en-GB" dirty="0"/>
              <a:t>, L., Kenny, L., Cornforth, C., </a:t>
            </a:r>
            <a:r>
              <a:rPr lang="en-GB" dirty="0" err="1"/>
              <a:t>Heazell</a:t>
            </a:r>
            <a:r>
              <a:rPr lang="en-GB" dirty="0"/>
              <a:t>, A., Benbow, E., </a:t>
            </a:r>
            <a:r>
              <a:rPr lang="en-GB" dirty="0" err="1"/>
              <a:t>Alfirevic</a:t>
            </a:r>
            <a:r>
              <a:rPr lang="en-GB" dirty="0"/>
              <a:t>, Z., &amp; Sharp, A. (2020). The PLANES study: a protocol for a randomised controlled feasibility study of the placental growth factor (PlGF) blood test-informed care versus standard care alone for women with a small for gestational age </a:t>
            </a:r>
            <a:r>
              <a:rPr lang="en-GB" dirty="0" err="1"/>
              <a:t>fetus</a:t>
            </a:r>
            <a:r>
              <a:rPr lang="en-GB" dirty="0"/>
              <a:t> at or after 32 + 0 weeks' gestation. </a:t>
            </a:r>
            <a:r>
              <a:rPr lang="en-GB" i="1" dirty="0"/>
              <a:t>Pilot and feasibility studies</a:t>
            </a:r>
            <a:r>
              <a:rPr lang="en-GB" dirty="0"/>
              <a:t>, </a:t>
            </a:r>
            <a:r>
              <a:rPr lang="en-GB" i="1" dirty="0"/>
              <a:t>6</a:t>
            </a:r>
            <a:r>
              <a:rPr lang="en-GB" dirty="0"/>
              <a:t>(1), 179. https://doi.org/10.1186/s40814-020-00722-x</a:t>
            </a:r>
          </a:p>
          <a:p>
            <a:r>
              <a:rPr lang="en-GB" dirty="0"/>
              <a:t>Levine, R. J., Maynard, S. E., Qian, C., Lim, K. H., England, L. J., Yu, K. F., </a:t>
            </a:r>
            <a:r>
              <a:rPr lang="en-GB" dirty="0" err="1"/>
              <a:t>Schisterman</a:t>
            </a:r>
            <a:r>
              <a:rPr lang="en-GB" dirty="0"/>
              <a:t>, E. F., </a:t>
            </a:r>
            <a:r>
              <a:rPr lang="en-GB" dirty="0" err="1"/>
              <a:t>Thadhani</a:t>
            </a:r>
            <a:r>
              <a:rPr lang="en-GB" dirty="0"/>
              <a:t>, R., Sachs, B. P., Epstein, F. H., </a:t>
            </a:r>
            <a:r>
              <a:rPr lang="en-GB" dirty="0" err="1"/>
              <a:t>Sibai</a:t>
            </a:r>
            <a:r>
              <a:rPr lang="en-GB" dirty="0"/>
              <a:t>, B. M., </a:t>
            </a:r>
            <a:r>
              <a:rPr lang="en-GB" dirty="0" err="1"/>
              <a:t>Sukhatme</a:t>
            </a:r>
            <a:r>
              <a:rPr lang="en-GB" dirty="0"/>
              <a:t>, V. P., &amp; </a:t>
            </a:r>
            <a:r>
              <a:rPr lang="en-GB" dirty="0" err="1"/>
              <a:t>Karumanchi</a:t>
            </a:r>
            <a:r>
              <a:rPr lang="en-GB" dirty="0"/>
              <a:t>, S. A. (2004). Circulating angiogenic factors and the risk of preeclampsia. </a:t>
            </a:r>
            <a:r>
              <a:rPr lang="en-GB" i="1" dirty="0"/>
              <a:t>The New England journal of medicine</a:t>
            </a:r>
            <a:r>
              <a:rPr lang="en-GB" dirty="0"/>
              <a:t>, </a:t>
            </a:r>
            <a:r>
              <a:rPr lang="en-GB" i="1" dirty="0"/>
              <a:t>350</a:t>
            </a:r>
            <a:r>
              <a:rPr lang="en-GB" dirty="0"/>
              <a:t>(7), 672–683. https://doi.org/10.1056/NEJMoa031884</a:t>
            </a:r>
          </a:p>
        </p:txBody>
      </p:sp>
    </p:spTree>
    <p:extLst>
      <p:ext uri="{BB962C8B-B14F-4D97-AF65-F5344CB8AC3E}">
        <p14:creationId xmlns:p14="http://schemas.microsoft.com/office/powerpoint/2010/main" val="131321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99C0-7C9B-41D8-A91C-EB2F20C48AC6}"/>
              </a:ext>
            </a:extLst>
          </p:cNvPr>
          <p:cNvSpPr>
            <a:spLocks noGrp="1"/>
          </p:cNvSpPr>
          <p:nvPr>
            <p:ph type="title"/>
          </p:nvPr>
        </p:nvSpPr>
        <p:spPr/>
        <p:txBody>
          <a:bodyPr/>
          <a:lstStyle/>
          <a:p>
            <a:r>
              <a:rPr lang="en-GB" dirty="0"/>
              <a:t>References cont.</a:t>
            </a:r>
          </a:p>
        </p:txBody>
      </p:sp>
      <p:sp>
        <p:nvSpPr>
          <p:cNvPr id="3" name="Content Placeholder 2">
            <a:extLst>
              <a:ext uri="{FF2B5EF4-FFF2-40B4-BE49-F238E27FC236}">
                <a16:creationId xmlns:a16="http://schemas.microsoft.com/office/drawing/2014/main" id="{8B600504-4619-466B-A2E1-4BD0FBFDDD5C}"/>
              </a:ext>
            </a:extLst>
          </p:cNvPr>
          <p:cNvSpPr>
            <a:spLocks noGrp="1"/>
          </p:cNvSpPr>
          <p:nvPr>
            <p:ph idx="1"/>
          </p:nvPr>
        </p:nvSpPr>
        <p:spPr>
          <a:xfrm>
            <a:off x="517586" y="1673525"/>
            <a:ext cx="11162580" cy="4830791"/>
          </a:xfrm>
        </p:spPr>
        <p:txBody>
          <a:bodyPr>
            <a:normAutofit fontScale="55000" lnSpcReduction="20000"/>
          </a:bodyPr>
          <a:lstStyle/>
          <a:p>
            <a:r>
              <a:rPr lang="en-GB" dirty="0"/>
              <a:t>Lu, F., Longo, M., Tamayo, E., </a:t>
            </a:r>
            <a:r>
              <a:rPr lang="en-GB" dirty="0" err="1"/>
              <a:t>Maner</a:t>
            </a:r>
            <a:r>
              <a:rPr lang="en-GB" dirty="0"/>
              <a:t>, W., Al-Hendy, A., Anderson, G. D., Hankins, G. D., &amp; </a:t>
            </a:r>
            <a:r>
              <a:rPr lang="en-GB" dirty="0" err="1"/>
              <a:t>Saade</a:t>
            </a:r>
            <a:r>
              <a:rPr lang="en-GB" dirty="0"/>
              <a:t>, G. R. (2007). The effect of over-expression of sFlt-1 on blood pressure and the occurrence of other manifestations of preeclampsia in unrestrained conscious pregnant mice. </a:t>
            </a:r>
            <a:r>
              <a:rPr lang="en-GB" i="1" dirty="0"/>
              <a:t>American journal of obstetrics and </a:t>
            </a:r>
            <a:r>
              <a:rPr lang="en-GB" i="1" dirty="0" err="1"/>
              <a:t>gynecology</a:t>
            </a:r>
            <a:r>
              <a:rPr lang="en-GB" dirty="0"/>
              <a:t>, </a:t>
            </a:r>
            <a:r>
              <a:rPr lang="en-GB" i="1" dirty="0"/>
              <a:t>196</a:t>
            </a:r>
            <a:r>
              <a:rPr lang="en-GB" dirty="0"/>
              <a:t>(4), 396.e1–396.e7. https://doi.org/10.1016/j.ajog.2006.12.024</a:t>
            </a:r>
          </a:p>
          <a:p>
            <a:r>
              <a:rPr lang="en-GB" dirty="0"/>
              <a:t>NHS Innovation Website https://healthinnovationnetwork.com/projects/nhs-innovation-and-technology-payment-itp/?cn-reloaded=1 [Accessed first 11.12.20]</a:t>
            </a:r>
          </a:p>
          <a:p>
            <a:r>
              <a:rPr lang="en-GB" dirty="0"/>
              <a:t>NICE DG23 Guidance Website https://www.nice.org.uk/guidance/dg23 [Accessed first 11.12.20]</a:t>
            </a:r>
          </a:p>
          <a:p>
            <a:r>
              <a:rPr lang="en-GB" dirty="0"/>
              <a:t>NICE NG133 Guidance ‘Hypertension in Pregnancy: diagnosis and management’ Website https://www.nice.org.uk/guidance/NG133 [Accessed first 20.1.21]</a:t>
            </a:r>
          </a:p>
          <a:p>
            <a:r>
              <a:rPr lang="en-GB" dirty="0"/>
              <a:t>PARROT-2 Trial website https://parrot2.medscinet.com/ [Accessed first 24.4.21]</a:t>
            </a:r>
          </a:p>
          <a:p>
            <a:r>
              <a:rPr lang="en-GB" dirty="0"/>
              <a:t>Phipps, E. A., </a:t>
            </a:r>
            <a:r>
              <a:rPr lang="en-GB" dirty="0" err="1"/>
              <a:t>Thadhani</a:t>
            </a:r>
            <a:r>
              <a:rPr lang="en-GB" dirty="0"/>
              <a:t>, R., </a:t>
            </a:r>
            <a:r>
              <a:rPr lang="en-GB" dirty="0" err="1"/>
              <a:t>Benzing</a:t>
            </a:r>
            <a:r>
              <a:rPr lang="en-GB" dirty="0"/>
              <a:t>, T., &amp; </a:t>
            </a:r>
            <a:r>
              <a:rPr lang="en-GB" dirty="0" err="1"/>
              <a:t>Karumanchi</a:t>
            </a:r>
            <a:r>
              <a:rPr lang="en-GB" dirty="0"/>
              <a:t>, S. A. (2019). Pre-eclampsia: pathogenesis, novel diagnostics and therapies. </a:t>
            </a:r>
            <a:r>
              <a:rPr lang="en-GB" i="1" dirty="0"/>
              <a:t>Nature reviews. Nephrology</a:t>
            </a:r>
            <a:r>
              <a:rPr lang="en-GB" dirty="0"/>
              <a:t>, </a:t>
            </a:r>
            <a:r>
              <a:rPr lang="en-GB" i="1" dirty="0"/>
              <a:t>15</a:t>
            </a:r>
            <a:r>
              <a:rPr lang="en-GB" dirty="0"/>
              <a:t>(5), 275–289. https://doi.org/10.1038/s41581-019-0119-6</a:t>
            </a:r>
          </a:p>
          <a:p>
            <a:r>
              <a:rPr lang="en-GB" dirty="0"/>
              <a:t>Roche Diagnostics PlGF Kit Insert v 10.0 Published 08.2019</a:t>
            </a:r>
          </a:p>
          <a:p>
            <a:r>
              <a:rPr lang="en-GB" dirty="0"/>
              <a:t>Roche Diagnostics sFlt-1 Kit Insert v 9.0 Published 11.2018</a:t>
            </a:r>
          </a:p>
          <a:p>
            <a:r>
              <a:rPr lang="en-GB" dirty="0" err="1"/>
              <a:t>Vatish</a:t>
            </a:r>
            <a:r>
              <a:rPr lang="en-GB" dirty="0"/>
              <a:t>, M., </a:t>
            </a:r>
            <a:r>
              <a:rPr lang="en-GB" dirty="0" err="1"/>
              <a:t>Strunz</a:t>
            </a:r>
            <a:r>
              <a:rPr lang="en-GB" dirty="0"/>
              <a:t>-McKendry, T., Hund, M., </a:t>
            </a:r>
            <a:r>
              <a:rPr lang="en-GB" dirty="0" err="1"/>
              <a:t>Allegranza</a:t>
            </a:r>
            <a:r>
              <a:rPr lang="en-GB" dirty="0"/>
              <a:t>, D., Wolf, C., &amp; </a:t>
            </a:r>
            <a:r>
              <a:rPr lang="en-GB" dirty="0" err="1"/>
              <a:t>Smare</a:t>
            </a:r>
            <a:r>
              <a:rPr lang="en-GB" dirty="0"/>
              <a:t>, C. (2016). sFlt-1/PlGF ratio test for pre-eclampsia: an economic assessment for the UK. </a:t>
            </a:r>
            <a:r>
              <a:rPr lang="en-GB" i="1" dirty="0"/>
              <a:t>Ultrasound in obstetrics &amp; </a:t>
            </a:r>
            <a:r>
              <a:rPr lang="en-GB" i="1" dirty="0" err="1"/>
              <a:t>gynecology</a:t>
            </a:r>
            <a:r>
              <a:rPr lang="en-GB" i="1" dirty="0"/>
              <a:t> : the official journal of the International Society of Ultrasound in Obstetrics and </a:t>
            </a:r>
            <a:r>
              <a:rPr lang="en-GB" i="1" dirty="0" err="1"/>
              <a:t>Gynecology</a:t>
            </a:r>
            <a:r>
              <a:rPr lang="en-GB" dirty="0"/>
              <a:t>, </a:t>
            </a:r>
            <a:r>
              <a:rPr lang="en-GB" i="1" dirty="0"/>
              <a:t>48</a:t>
            </a:r>
            <a:r>
              <a:rPr lang="en-GB" dirty="0"/>
              <a:t>(6), 765–771. https://doi.org/10.1002/uog.15997</a:t>
            </a:r>
          </a:p>
          <a:p>
            <a:r>
              <a:rPr lang="en-GB" dirty="0" err="1"/>
              <a:t>Zeisler</a:t>
            </a:r>
            <a:r>
              <a:rPr lang="en-GB" dirty="0"/>
              <a:t>, H., </a:t>
            </a:r>
            <a:r>
              <a:rPr lang="en-GB" dirty="0" err="1"/>
              <a:t>Llurba</a:t>
            </a:r>
            <a:r>
              <a:rPr lang="en-GB" dirty="0"/>
              <a:t>, E., </a:t>
            </a:r>
            <a:r>
              <a:rPr lang="en-GB" dirty="0" err="1"/>
              <a:t>Chantraine</a:t>
            </a:r>
            <a:r>
              <a:rPr lang="en-GB" dirty="0"/>
              <a:t>, F., </a:t>
            </a:r>
            <a:r>
              <a:rPr lang="en-GB" dirty="0" err="1"/>
              <a:t>Vatish</a:t>
            </a:r>
            <a:r>
              <a:rPr lang="en-GB" dirty="0"/>
              <a:t>, M., Staff, A. C., </a:t>
            </a:r>
            <a:r>
              <a:rPr lang="en-GB" dirty="0" err="1"/>
              <a:t>Sennström</a:t>
            </a:r>
            <a:r>
              <a:rPr lang="en-GB" dirty="0"/>
              <a:t>, M., </a:t>
            </a:r>
            <a:r>
              <a:rPr lang="en-GB" dirty="0" err="1"/>
              <a:t>Olovsson</a:t>
            </a:r>
            <a:r>
              <a:rPr lang="en-GB" dirty="0"/>
              <a:t>, M., </a:t>
            </a:r>
            <a:r>
              <a:rPr lang="en-GB" dirty="0" err="1"/>
              <a:t>Brennecke</a:t>
            </a:r>
            <a:r>
              <a:rPr lang="en-GB" dirty="0"/>
              <a:t>, S. P., Stepan, H., </a:t>
            </a:r>
            <a:r>
              <a:rPr lang="en-GB" dirty="0" err="1"/>
              <a:t>Allegranza</a:t>
            </a:r>
            <a:r>
              <a:rPr lang="en-GB" dirty="0"/>
              <a:t>, D., </a:t>
            </a:r>
            <a:r>
              <a:rPr lang="en-GB" dirty="0" err="1"/>
              <a:t>Dilba</a:t>
            </a:r>
            <a:r>
              <a:rPr lang="en-GB" dirty="0"/>
              <a:t>, P., </a:t>
            </a:r>
            <a:r>
              <a:rPr lang="en-GB" dirty="0" err="1"/>
              <a:t>Schoedl</a:t>
            </a:r>
            <a:r>
              <a:rPr lang="en-GB" dirty="0"/>
              <a:t>, M., Hund, M., and </a:t>
            </a:r>
            <a:r>
              <a:rPr lang="en-GB" dirty="0" err="1"/>
              <a:t>Verlohren</a:t>
            </a:r>
            <a:r>
              <a:rPr lang="en-GB" dirty="0"/>
              <a:t> S. (2016). Predictive Value of the sFlt-1:PlGF Ratio in Women with Suspected Preeclampsia. </a:t>
            </a:r>
            <a:r>
              <a:rPr lang="en-GB" i="1" dirty="0"/>
              <a:t>N </a:t>
            </a:r>
            <a:r>
              <a:rPr lang="en-GB" i="1" dirty="0" err="1"/>
              <a:t>Engl</a:t>
            </a:r>
            <a:r>
              <a:rPr lang="en-GB" i="1" dirty="0"/>
              <a:t> J Med 374</a:t>
            </a:r>
            <a:r>
              <a:rPr lang="en-GB" dirty="0"/>
              <a:t>, 13-22.</a:t>
            </a:r>
          </a:p>
          <a:p>
            <a:r>
              <a:rPr lang="en-GB" dirty="0"/>
              <a:t>https://doi.org/10.1056/NEJMoa1414838</a:t>
            </a:r>
          </a:p>
          <a:p>
            <a:r>
              <a:rPr lang="en-GB" dirty="0" err="1"/>
              <a:t>Zeisler</a:t>
            </a:r>
            <a:r>
              <a:rPr lang="en-GB" dirty="0"/>
              <a:t>, H., </a:t>
            </a:r>
            <a:r>
              <a:rPr lang="en-GB" dirty="0" err="1"/>
              <a:t>Llurba</a:t>
            </a:r>
            <a:r>
              <a:rPr lang="en-GB" dirty="0"/>
              <a:t>, E., </a:t>
            </a:r>
            <a:r>
              <a:rPr lang="en-GB" dirty="0" err="1"/>
              <a:t>Chantraine</a:t>
            </a:r>
            <a:r>
              <a:rPr lang="en-GB" dirty="0"/>
              <a:t>, F. J., </a:t>
            </a:r>
            <a:r>
              <a:rPr lang="en-GB" dirty="0" err="1"/>
              <a:t>Vatish</a:t>
            </a:r>
            <a:r>
              <a:rPr lang="en-GB" dirty="0"/>
              <a:t>, M., Staff, A. C., </a:t>
            </a:r>
            <a:r>
              <a:rPr lang="en-GB" dirty="0" err="1"/>
              <a:t>Sennström</a:t>
            </a:r>
            <a:r>
              <a:rPr lang="en-GB" dirty="0"/>
              <a:t>, M., </a:t>
            </a:r>
            <a:r>
              <a:rPr lang="en-GB" dirty="0" err="1"/>
              <a:t>Olovsson</a:t>
            </a:r>
            <a:r>
              <a:rPr lang="en-GB" dirty="0"/>
              <a:t>, M., </a:t>
            </a:r>
            <a:r>
              <a:rPr lang="en-GB" dirty="0" err="1"/>
              <a:t>Brennecke</a:t>
            </a:r>
            <a:r>
              <a:rPr lang="en-GB" dirty="0"/>
              <a:t>, S. P., Stepan, H., </a:t>
            </a:r>
            <a:r>
              <a:rPr lang="en-GB" dirty="0" err="1"/>
              <a:t>Allegranza</a:t>
            </a:r>
            <a:r>
              <a:rPr lang="en-GB" dirty="0"/>
              <a:t>, D., </a:t>
            </a:r>
            <a:r>
              <a:rPr lang="en-GB" dirty="0" err="1"/>
              <a:t>Schoedl</a:t>
            </a:r>
            <a:r>
              <a:rPr lang="en-GB" dirty="0"/>
              <a:t>, M., Grill, S., Hund, M., &amp; </a:t>
            </a:r>
            <a:r>
              <a:rPr lang="en-GB" dirty="0" err="1"/>
              <a:t>Verlohren</a:t>
            </a:r>
            <a:r>
              <a:rPr lang="en-GB" dirty="0"/>
              <a:t>, S. (2019). Soluble </a:t>
            </a:r>
            <a:r>
              <a:rPr lang="en-GB" dirty="0" err="1"/>
              <a:t>fms</a:t>
            </a:r>
            <a:r>
              <a:rPr lang="en-GB" dirty="0"/>
              <a:t>-like tyrosine kinase-1 to placental growth factor ratio: ruling out pre-eclampsia for up to 4 weeks and value of retesting. </a:t>
            </a:r>
            <a:r>
              <a:rPr lang="en-GB" i="1" dirty="0"/>
              <a:t>Ultrasound in obstetrics &amp; </a:t>
            </a:r>
            <a:r>
              <a:rPr lang="en-GB" i="1" dirty="0" err="1"/>
              <a:t>gynecology</a:t>
            </a:r>
            <a:r>
              <a:rPr lang="en-GB" i="1" dirty="0"/>
              <a:t> : the official journal of the International Society of Ultrasound in Obstetrics and </a:t>
            </a:r>
            <a:r>
              <a:rPr lang="en-GB" i="1" dirty="0" err="1"/>
              <a:t>Gynecology</a:t>
            </a:r>
            <a:r>
              <a:rPr lang="en-GB" dirty="0"/>
              <a:t>, </a:t>
            </a:r>
            <a:r>
              <a:rPr lang="en-GB" i="1" dirty="0"/>
              <a:t>53</a:t>
            </a:r>
            <a:r>
              <a:rPr lang="en-GB" dirty="0"/>
              <a:t>(3), 367–375. https://doi.org/10.1002/uog.19178</a:t>
            </a:r>
          </a:p>
        </p:txBody>
      </p:sp>
    </p:spTree>
    <p:extLst>
      <p:ext uri="{BB962C8B-B14F-4D97-AF65-F5344CB8AC3E}">
        <p14:creationId xmlns:p14="http://schemas.microsoft.com/office/powerpoint/2010/main" val="369240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C66B-68D8-4D1F-ADF6-9100FA514CCF}"/>
              </a:ext>
            </a:extLst>
          </p:cNvPr>
          <p:cNvSpPr>
            <a:spLocks noGrp="1"/>
          </p:cNvSpPr>
          <p:nvPr>
            <p:ph type="title"/>
          </p:nvPr>
        </p:nvSpPr>
        <p:spPr/>
        <p:txBody>
          <a:bodyPr/>
          <a:lstStyle/>
          <a:p>
            <a:r>
              <a:rPr lang="en-GB" dirty="0"/>
              <a:t>Pre-eclampsia</a:t>
            </a:r>
          </a:p>
        </p:txBody>
      </p:sp>
      <p:sp>
        <p:nvSpPr>
          <p:cNvPr id="3" name="Content Placeholder 2">
            <a:extLst>
              <a:ext uri="{FF2B5EF4-FFF2-40B4-BE49-F238E27FC236}">
                <a16:creationId xmlns:a16="http://schemas.microsoft.com/office/drawing/2014/main" id="{EBE567CD-76B2-430E-97C8-3C4240990C6B}"/>
              </a:ext>
            </a:extLst>
          </p:cNvPr>
          <p:cNvSpPr>
            <a:spLocks noGrp="1"/>
          </p:cNvSpPr>
          <p:nvPr>
            <p:ph idx="1"/>
          </p:nvPr>
        </p:nvSpPr>
        <p:spPr/>
        <p:txBody>
          <a:bodyPr>
            <a:normAutofit/>
          </a:bodyPr>
          <a:lstStyle/>
          <a:p>
            <a:r>
              <a:rPr lang="en-GB" sz="2400" dirty="0"/>
              <a:t>Complication in pregnancy</a:t>
            </a:r>
          </a:p>
          <a:p>
            <a:r>
              <a:rPr lang="en-GB" sz="2400" dirty="0"/>
              <a:t>Affects roughly 4-5% of pregnancies worldwide</a:t>
            </a:r>
          </a:p>
          <a:p>
            <a:r>
              <a:rPr lang="en-GB" sz="2400" dirty="0"/>
              <a:t>Leading cause of morbidity and mortality for both mother and foetus</a:t>
            </a:r>
          </a:p>
          <a:p>
            <a:r>
              <a:rPr lang="en-GB" sz="2400" dirty="0"/>
              <a:t>Historically, new onset hypertension and proteinuria after 20 weeks gestation</a:t>
            </a:r>
          </a:p>
          <a:p>
            <a:r>
              <a:rPr lang="en-GB" sz="2400" dirty="0"/>
              <a:t>However, many women are asymptomatic or atypical presentation</a:t>
            </a:r>
          </a:p>
        </p:txBody>
      </p:sp>
      <p:pic>
        <p:nvPicPr>
          <p:cNvPr id="4" name="Picture 3">
            <a:extLst>
              <a:ext uri="{FF2B5EF4-FFF2-40B4-BE49-F238E27FC236}">
                <a16:creationId xmlns:a16="http://schemas.microsoft.com/office/drawing/2014/main" id="{82C6FB07-6994-4650-AC80-F4317737C6C0}"/>
              </a:ext>
            </a:extLst>
          </p:cNvPr>
          <p:cNvPicPr>
            <a:picLocks noChangeAspect="1"/>
          </p:cNvPicPr>
          <p:nvPr/>
        </p:nvPicPr>
        <p:blipFill>
          <a:blip r:embed="rId3"/>
          <a:stretch>
            <a:fillRect/>
          </a:stretch>
        </p:blipFill>
        <p:spPr>
          <a:xfrm>
            <a:off x="8516679" y="357432"/>
            <a:ext cx="3282616" cy="2686980"/>
          </a:xfrm>
          <a:prstGeom prst="rect">
            <a:avLst/>
          </a:prstGeom>
        </p:spPr>
      </p:pic>
    </p:spTree>
    <p:extLst>
      <p:ext uri="{BB962C8B-B14F-4D97-AF65-F5344CB8AC3E}">
        <p14:creationId xmlns:p14="http://schemas.microsoft.com/office/powerpoint/2010/main" val="200946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C8428-D18F-4EA0-9AF0-00FFDE4E3390}"/>
              </a:ext>
            </a:extLst>
          </p:cNvPr>
          <p:cNvSpPr>
            <a:spLocks noGrp="1"/>
          </p:cNvSpPr>
          <p:nvPr>
            <p:ph type="title"/>
          </p:nvPr>
        </p:nvSpPr>
        <p:spPr/>
        <p:txBody>
          <a:bodyPr/>
          <a:lstStyle/>
          <a:p>
            <a:r>
              <a:rPr lang="en-GB" dirty="0"/>
              <a:t>Diagnosis</a:t>
            </a:r>
          </a:p>
        </p:txBody>
      </p:sp>
      <p:sp>
        <p:nvSpPr>
          <p:cNvPr id="3" name="Content Placeholder 2">
            <a:extLst>
              <a:ext uri="{FF2B5EF4-FFF2-40B4-BE49-F238E27FC236}">
                <a16:creationId xmlns:a16="http://schemas.microsoft.com/office/drawing/2014/main" id="{72D65BA6-9918-41CC-B305-86157B1EFE51}"/>
              </a:ext>
            </a:extLst>
          </p:cNvPr>
          <p:cNvSpPr>
            <a:spLocks noGrp="1"/>
          </p:cNvSpPr>
          <p:nvPr>
            <p:ph idx="1"/>
          </p:nvPr>
        </p:nvSpPr>
        <p:spPr/>
        <p:txBody>
          <a:bodyPr>
            <a:normAutofit/>
          </a:bodyPr>
          <a:lstStyle/>
          <a:p>
            <a:r>
              <a:rPr lang="en-GB" sz="2400" dirty="0"/>
              <a:t>NICE Guidance NG133 and DG23</a:t>
            </a:r>
          </a:p>
          <a:p>
            <a:pPr lvl="1"/>
            <a:r>
              <a:rPr lang="en-GB" sz="2400" dirty="0"/>
              <a:t>New onset of hypertension after 20 weeks of pregnancy</a:t>
            </a:r>
          </a:p>
          <a:p>
            <a:pPr lvl="1"/>
            <a:r>
              <a:rPr lang="en-GB" sz="2400" dirty="0"/>
              <a:t>New onset of at least one of the following:</a:t>
            </a:r>
          </a:p>
          <a:p>
            <a:pPr lvl="2"/>
            <a:r>
              <a:rPr lang="en-GB" sz="2000" dirty="0"/>
              <a:t>Proteinuria</a:t>
            </a:r>
          </a:p>
          <a:p>
            <a:pPr lvl="2"/>
            <a:r>
              <a:rPr lang="en-GB" sz="2000" dirty="0"/>
              <a:t>Maternal organ dysfunction</a:t>
            </a:r>
          </a:p>
          <a:p>
            <a:pPr lvl="2"/>
            <a:r>
              <a:rPr lang="en-GB" sz="2000" dirty="0"/>
              <a:t>Uteroplacental dysfunction</a:t>
            </a:r>
          </a:p>
        </p:txBody>
      </p:sp>
      <p:pic>
        <p:nvPicPr>
          <p:cNvPr id="7" name="Picture 6">
            <a:extLst>
              <a:ext uri="{FF2B5EF4-FFF2-40B4-BE49-F238E27FC236}">
                <a16:creationId xmlns:a16="http://schemas.microsoft.com/office/drawing/2014/main" id="{B8D58B3D-88DB-4CB2-B80C-5830131D5872}"/>
              </a:ext>
            </a:extLst>
          </p:cNvPr>
          <p:cNvPicPr>
            <a:picLocks noChangeAspect="1"/>
          </p:cNvPicPr>
          <p:nvPr/>
        </p:nvPicPr>
        <p:blipFill>
          <a:blip r:embed="rId3"/>
          <a:stretch>
            <a:fillRect/>
          </a:stretch>
        </p:blipFill>
        <p:spPr>
          <a:xfrm>
            <a:off x="8250865" y="2882309"/>
            <a:ext cx="3404191" cy="3404191"/>
          </a:xfrm>
          <a:prstGeom prst="rect">
            <a:avLst/>
          </a:prstGeom>
        </p:spPr>
      </p:pic>
    </p:spTree>
    <p:extLst>
      <p:ext uri="{BB962C8B-B14F-4D97-AF65-F5344CB8AC3E}">
        <p14:creationId xmlns:p14="http://schemas.microsoft.com/office/powerpoint/2010/main" val="255232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0067-FB9B-42F0-80FB-8F364EA878E1}"/>
              </a:ext>
            </a:extLst>
          </p:cNvPr>
          <p:cNvSpPr>
            <a:spLocks noGrp="1"/>
          </p:cNvSpPr>
          <p:nvPr>
            <p:ph type="title"/>
          </p:nvPr>
        </p:nvSpPr>
        <p:spPr/>
        <p:txBody>
          <a:bodyPr/>
          <a:lstStyle/>
          <a:p>
            <a:r>
              <a:rPr lang="en-GB" dirty="0"/>
              <a:t>Diagnostic Issues</a:t>
            </a:r>
          </a:p>
        </p:txBody>
      </p:sp>
      <p:sp>
        <p:nvSpPr>
          <p:cNvPr id="3" name="Content Placeholder 2">
            <a:extLst>
              <a:ext uri="{FF2B5EF4-FFF2-40B4-BE49-F238E27FC236}">
                <a16:creationId xmlns:a16="http://schemas.microsoft.com/office/drawing/2014/main" id="{B3CDF80D-5A01-4287-8E1C-44296DED81AE}"/>
              </a:ext>
            </a:extLst>
          </p:cNvPr>
          <p:cNvSpPr>
            <a:spLocks noGrp="1"/>
          </p:cNvSpPr>
          <p:nvPr>
            <p:ph idx="1"/>
          </p:nvPr>
        </p:nvSpPr>
        <p:spPr/>
        <p:txBody>
          <a:bodyPr>
            <a:normAutofit/>
          </a:bodyPr>
          <a:lstStyle/>
          <a:p>
            <a:r>
              <a:rPr lang="en-GB" sz="2400" dirty="0"/>
              <a:t>Clinical markers rather than diagnostic test</a:t>
            </a:r>
          </a:p>
          <a:p>
            <a:pPr lvl="1"/>
            <a:r>
              <a:rPr lang="en-GB" sz="2200" dirty="0"/>
              <a:t>Observer error</a:t>
            </a:r>
          </a:p>
          <a:p>
            <a:pPr lvl="1"/>
            <a:r>
              <a:rPr lang="en-GB" sz="2200" dirty="0"/>
              <a:t>Inaccurate testing</a:t>
            </a:r>
          </a:p>
          <a:p>
            <a:pPr lvl="1"/>
            <a:r>
              <a:rPr lang="en-GB" sz="2200" dirty="0"/>
              <a:t>Clinician error</a:t>
            </a:r>
          </a:p>
          <a:p>
            <a:r>
              <a:rPr lang="en-GB" sz="2400" dirty="0"/>
              <a:t>Expectant mother’s care more often happens in the community</a:t>
            </a:r>
          </a:p>
          <a:p>
            <a:r>
              <a:rPr lang="en-GB" sz="2400" dirty="0"/>
              <a:t>Ambiguous symptoms</a:t>
            </a:r>
          </a:p>
          <a:p>
            <a:r>
              <a:rPr lang="en-GB" sz="2400" dirty="0"/>
              <a:t>Asymptomatic or atypical patients</a:t>
            </a:r>
          </a:p>
          <a:p>
            <a:r>
              <a:rPr lang="en-GB" sz="2400" dirty="0"/>
              <a:t>Difficult to diagnose with underlying chronic conditions</a:t>
            </a:r>
          </a:p>
        </p:txBody>
      </p:sp>
      <p:pic>
        <p:nvPicPr>
          <p:cNvPr id="4" name="Picture 3">
            <a:extLst>
              <a:ext uri="{FF2B5EF4-FFF2-40B4-BE49-F238E27FC236}">
                <a16:creationId xmlns:a16="http://schemas.microsoft.com/office/drawing/2014/main" id="{41EEF9D7-3EED-49B9-8D55-286228C5107C}"/>
              </a:ext>
            </a:extLst>
          </p:cNvPr>
          <p:cNvPicPr>
            <a:picLocks noChangeAspect="1"/>
          </p:cNvPicPr>
          <p:nvPr/>
        </p:nvPicPr>
        <p:blipFill>
          <a:blip r:embed="rId3"/>
          <a:stretch>
            <a:fillRect/>
          </a:stretch>
        </p:blipFill>
        <p:spPr>
          <a:xfrm>
            <a:off x="8867553" y="609599"/>
            <a:ext cx="2574853" cy="2574853"/>
          </a:xfrm>
          <a:prstGeom prst="rect">
            <a:avLst/>
          </a:prstGeom>
        </p:spPr>
      </p:pic>
    </p:spTree>
    <p:extLst>
      <p:ext uri="{BB962C8B-B14F-4D97-AF65-F5344CB8AC3E}">
        <p14:creationId xmlns:p14="http://schemas.microsoft.com/office/powerpoint/2010/main" val="421101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43EF-0243-4798-90F5-AA0989D67371}"/>
              </a:ext>
            </a:extLst>
          </p:cNvPr>
          <p:cNvSpPr>
            <a:spLocks noGrp="1"/>
          </p:cNvSpPr>
          <p:nvPr>
            <p:ph type="title"/>
          </p:nvPr>
        </p:nvSpPr>
        <p:spPr/>
        <p:txBody>
          <a:bodyPr/>
          <a:lstStyle/>
          <a:p>
            <a:r>
              <a:rPr lang="en-GB" dirty="0"/>
              <a:t>Placental Growth Factors</a:t>
            </a:r>
          </a:p>
        </p:txBody>
      </p:sp>
      <p:pic>
        <p:nvPicPr>
          <p:cNvPr id="7" name="Content Placeholder 6" descr="An external file that holds a picture, illustration, etc.&#10;Object name is jhh201761f1.jpg">
            <a:extLst>
              <a:ext uri="{FF2B5EF4-FFF2-40B4-BE49-F238E27FC236}">
                <a16:creationId xmlns:a16="http://schemas.microsoft.com/office/drawing/2014/main" id="{83F553CA-4ADA-43FA-B221-7B083BFAA76C}"/>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11303" y="1827400"/>
            <a:ext cx="2722362" cy="3203199"/>
          </a:xfrm>
          <a:prstGeom prst="rect">
            <a:avLst/>
          </a:prstGeom>
          <a:noFill/>
          <a:ln>
            <a:noFill/>
          </a:ln>
        </p:spPr>
      </p:pic>
      <p:sp>
        <p:nvSpPr>
          <p:cNvPr id="8" name="TextBox 7">
            <a:extLst>
              <a:ext uri="{FF2B5EF4-FFF2-40B4-BE49-F238E27FC236}">
                <a16:creationId xmlns:a16="http://schemas.microsoft.com/office/drawing/2014/main" id="{1EAD71AD-234B-40B1-970B-17ECFEA1DD7E}"/>
              </a:ext>
            </a:extLst>
          </p:cNvPr>
          <p:cNvSpPr txBox="1"/>
          <p:nvPr/>
        </p:nvSpPr>
        <p:spPr>
          <a:xfrm>
            <a:off x="711303" y="5135539"/>
            <a:ext cx="2869163" cy="923330"/>
          </a:xfrm>
          <a:prstGeom prst="rect">
            <a:avLst/>
          </a:prstGeom>
          <a:noFill/>
        </p:spPr>
        <p:txBody>
          <a:bodyPr wrap="square" rtlCol="0">
            <a:spAutoFit/>
          </a:bodyPr>
          <a:lstStyle/>
          <a:p>
            <a:r>
              <a:rPr lang="en-GB" i="1" dirty="0">
                <a:solidFill>
                  <a:schemeClr val="accent1"/>
                </a:solidFill>
              </a:rPr>
              <a:t>Interaction between Flt-1, sFlt-1, VEGF and PlGF [Chau et al, 2017]</a:t>
            </a:r>
          </a:p>
        </p:txBody>
      </p:sp>
      <p:pic>
        <p:nvPicPr>
          <p:cNvPr id="9" name="Picture 8">
            <a:extLst>
              <a:ext uri="{FF2B5EF4-FFF2-40B4-BE49-F238E27FC236}">
                <a16:creationId xmlns:a16="http://schemas.microsoft.com/office/drawing/2014/main" id="{36D91FE6-B463-43D8-972F-04451AC1514C}"/>
              </a:ext>
            </a:extLst>
          </p:cNvPr>
          <p:cNvPicPr/>
          <p:nvPr/>
        </p:nvPicPr>
        <p:blipFill rotWithShape="1">
          <a:blip r:embed="rId4">
            <a:extLst>
              <a:ext uri="{28A0092B-C50C-407E-A947-70E740481C1C}">
                <a14:useLocalDpi xmlns:a14="http://schemas.microsoft.com/office/drawing/2010/main" val="0"/>
              </a:ext>
            </a:extLst>
          </a:blip>
          <a:srcRect l="12180" t="3733" r="9905" b="70933"/>
          <a:stretch/>
        </p:blipFill>
        <p:spPr bwMode="auto">
          <a:xfrm>
            <a:off x="6378251" y="1742025"/>
            <a:ext cx="4779645" cy="2306955"/>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6F741EC3-C68F-45E0-90A8-5B52780EB4BB}"/>
              </a:ext>
            </a:extLst>
          </p:cNvPr>
          <p:cNvPicPr/>
          <p:nvPr/>
        </p:nvPicPr>
        <p:blipFill rotWithShape="1">
          <a:blip r:embed="rId5">
            <a:extLst>
              <a:ext uri="{28A0092B-C50C-407E-A947-70E740481C1C}">
                <a14:useLocalDpi xmlns:a14="http://schemas.microsoft.com/office/drawing/2010/main" val="0"/>
              </a:ext>
            </a:extLst>
          </a:blip>
          <a:srcRect l="11876" t="5128" r="4596" b="59619"/>
          <a:stretch/>
        </p:blipFill>
        <p:spPr bwMode="auto">
          <a:xfrm>
            <a:off x="6378251" y="4188939"/>
            <a:ext cx="4779645" cy="2179955"/>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F46847AE-7C1F-494F-ACE5-306FA7C3BB95}"/>
              </a:ext>
            </a:extLst>
          </p:cNvPr>
          <p:cNvSpPr txBox="1"/>
          <p:nvPr/>
        </p:nvSpPr>
        <p:spPr>
          <a:xfrm>
            <a:off x="4385077" y="1742025"/>
            <a:ext cx="1993174" cy="1200329"/>
          </a:xfrm>
          <a:prstGeom prst="rect">
            <a:avLst/>
          </a:prstGeom>
          <a:noFill/>
        </p:spPr>
        <p:txBody>
          <a:bodyPr wrap="square" rtlCol="0">
            <a:spAutoFit/>
          </a:bodyPr>
          <a:lstStyle/>
          <a:p>
            <a:r>
              <a:rPr lang="en-GB" i="1" dirty="0">
                <a:solidFill>
                  <a:schemeClr val="accent1"/>
                </a:solidFill>
              </a:rPr>
              <a:t>sFlt-1 levels in pregnancy across gestational age [Levine et al, 2004]</a:t>
            </a:r>
          </a:p>
        </p:txBody>
      </p:sp>
      <p:sp>
        <p:nvSpPr>
          <p:cNvPr id="12" name="TextBox 11">
            <a:extLst>
              <a:ext uri="{FF2B5EF4-FFF2-40B4-BE49-F238E27FC236}">
                <a16:creationId xmlns:a16="http://schemas.microsoft.com/office/drawing/2014/main" id="{DF52390B-15EB-4F6D-B04E-D72783ADD10E}"/>
              </a:ext>
            </a:extLst>
          </p:cNvPr>
          <p:cNvSpPr txBox="1"/>
          <p:nvPr/>
        </p:nvSpPr>
        <p:spPr>
          <a:xfrm>
            <a:off x="4385077" y="4188939"/>
            <a:ext cx="1951963" cy="1200329"/>
          </a:xfrm>
          <a:prstGeom prst="rect">
            <a:avLst/>
          </a:prstGeom>
          <a:noFill/>
        </p:spPr>
        <p:txBody>
          <a:bodyPr wrap="square" rtlCol="0">
            <a:spAutoFit/>
          </a:bodyPr>
          <a:lstStyle/>
          <a:p>
            <a:r>
              <a:rPr lang="en-GB" i="1" dirty="0">
                <a:solidFill>
                  <a:schemeClr val="accent1"/>
                </a:solidFill>
              </a:rPr>
              <a:t>PlGF levels in pregnancy across gestational age [Levine et al, 2004]</a:t>
            </a:r>
          </a:p>
        </p:txBody>
      </p:sp>
    </p:spTree>
    <p:extLst>
      <p:ext uri="{BB962C8B-B14F-4D97-AF65-F5344CB8AC3E}">
        <p14:creationId xmlns:p14="http://schemas.microsoft.com/office/powerpoint/2010/main" val="2792476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FE5F5-5D41-4092-8E54-AB7463DAA5C9}"/>
              </a:ext>
            </a:extLst>
          </p:cNvPr>
          <p:cNvSpPr>
            <a:spLocks noGrp="1"/>
          </p:cNvSpPr>
          <p:nvPr>
            <p:ph type="title"/>
          </p:nvPr>
        </p:nvSpPr>
        <p:spPr/>
        <p:txBody>
          <a:bodyPr/>
          <a:lstStyle/>
          <a:p>
            <a:r>
              <a:rPr lang="en-GB" dirty="0"/>
              <a:t>What is the PET ratio test?</a:t>
            </a:r>
          </a:p>
        </p:txBody>
      </p:sp>
      <p:sp>
        <p:nvSpPr>
          <p:cNvPr id="4" name="Content Placeholder 3">
            <a:extLst>
              <a:ext uri="{FF2B5EF4-FFF2-40B4-BE49-F238E27FC236}">
                <a16:creationId xmlns:a16="http://schemas.microsoft.com/office/drawing/2014/main" id="{E86FBFF1-BF13-48CD-AE83-B7E647D81660}"/>
              </a:ext>
            </a:extLst>
          </p:cNvPr>
          <p:cNvSpPr>
            <a:spLocks noGrp="1"/>
          </p:cNvSpPr>
          <p:nvPr>
            <p:ph sz="half" idx="1"/>
          </p:nvPr>
        </p:nvSpPr>
        <p:spPr>
          <a:xfrm>
            <a:off x="1143000" y="2057398"/>
            <a:ext cx="4754880" cy="4191001"/>
          </a:xfrm>
        </p:spPr>
        <p:txBody>
          <a:bodyPr>
            <a:normAutofit lnSpcReduction="10000"/>
          </a:bodyPr>
          <a:lstStyle/>
          <a:p>
            <a:r>
              <a:rPr lang="en-GB" dirty="0"/>
              <a:t>Roche Diagnostics Elecsys Immunoassay for sFlt-1 and PlGF</a:t>
            </a:r>
          </a:p>
          <a:p>
            <a:r>
              <a:rPr lang="en-GB" dirty="0"/>
              <a:t>Run on c6000 at TW</a:t>
            </a:r>
          </a:p>
          <a:p>
            <a:r>
              <a:rPr lang="en-GB" dirty="0"/>
              <a:t>PET ratio calculated from sFlt-1 and PlGF results by Telepath</a:t>
            </a:r>
          </a:p>
          <a:p>
            <a:pPr lvl="1"/>
            <a:r>
              <a:rPr lang="en-GB" dirty="0"/>
              <a:t>sFLT-1 value divided by the PlGF value</a:t>
            </a:r>
          </a:p>
          <a:p>
            <a:r>
              <a:rPr lang="en-GB" dirty="0"/>
              <a:t>Ratio better than either marker alone</a:t>
            </a:r>
          </a:p>
          <a:p>
            <a:r>
              <a:rPr lang="en-GB" dirty="0"/>
              <a:t>Available 7 days a week, 8am-8pm</a:t>
            </a:r>
          </a:p>
          <a:p>
            <a:endParaRPr lang="en-GB" dirty="0"/>
          </a:p>
        </p:txBody>
      </p:sp>
      <p:sp>
        <p:nvSpPr>
          <p:cNvPr id="5" name="Content Placeholder 4">
            <a:extLst>
              <a:ext uri="{FF2B5EF4-FFF2-40B4-BE49-F238E27FC236}">
                <a16:creationId xmlns:a16="http://schemas.microsoft.com/office/drawing/2014/main" id="{C44B5452-4000-4E1B-8FFF-2BE896E4D354}"/>
              </a:ext>
            </a:extLst>
          </p:cNvPr>
          <p:cNvSpPr>
            <a:spLocks noGrp="1"/>
          </p:cNvSpPr>
          <p:nvPr>
            <p:ph sz="half" idx="2"/>
          </p:nvPr>
        </p:nvSpPr>
        <p:spPr>
          <a:xfrm>
            <a:off x="6267612" y="2057400"/>
            <a:ext cx="4754880" cy="4343400"/>
          </a:xfrm>
        </p:spPr>
        <p:txBody>
          <a:bodyPr>
            <a:normAutofit lnSpcReduction="10000"/>
          </a:bodyPr>
          <a:lstStyle/>
          <a:p>
            <a:r>
              <a:rPr lang="en-GB" dirty="0"/>
              <a:t>Appropriate from 24 – 34+6 weeks</a:t>
            </a:r>
          </a:p>
          <a:p>
            <a:r>
              <a:rPr lang="en-GB" dirty="0"/>
              <a:t>Extended timeline is 36+6 weeks</a:t>
            </a:r>
          </a:p>
          <a:p>
            <a:r>
              <a:rPr lang="en-GB" dirty="0"/>
              <a:t>PET ratio value ≤38 is rule out for pre-eclampsia in the next 2 weeks</a:t>
            </a:r>
          </a:p>
          <a:p>
            <a:r>
              <a:rPr lang="en-GB" dirty="0"/>
              <a:t>No rule in value</a:t>
            </a:r>
          </a:p>
          <a:p>
            <a:r>
              <a:rPr lang="en-GB" dirty="0"/>
              <a:t>Only suitable for single pregnancies, not multiples</a:t>
            </a:r>
          </a:p>
          <a:p>
            <a:r>
              <a:rPr lang="en-GB" dirty="0"/>
              <a:t>Not indicated for repeat measurement</a:t>
            </a:r>
          </a:p>
          <a:p>
            <a:r>
              <a:rPr lang="en-GB" dirty="0"/>
              <a:t>Identify pre-eclampsia before symptoms</a:t>
            </a:r>
          </a:p>
        </p:txBody>
      </p:sp>
      <p:pic>
        <p:nvPicPr>
          <p:cNvPr id="3" name="Picture 2">
            <a:extLst>
              <a:ext uri="{FF2B5EF4-FFF2-40B4-BE49-F238E27FC236}">
                <a16:creationId xmlns:a16="http://schemas.microsoft.com/office/drawing/2014/main" id="{467C51CB-F001-45AE-972D-4A9CC80180A7}"/>
              </a:ext>
            </a:extLst>
          </p:cNvPr>
          <p:cNvPicPr>
            <a:picLocks noChangeAspect="1"/>
          </p:cNvPicPr>
          <p:nvPr/>
        </p:nvPicPr>
        <p:blipFill>
          <a:blip r:embed="rId3"/>
          <a:stretch>
            <a:fillRect/>
          </a:stretch>
        </p:blipFill>
        <p:spPr>
          <a:xfrm>
            <a:off x="9141010" y="609600"/>
            <a:ext cx="2172032" cy="1175034"/>
          </a:xfrm>
          <a:prstGeom prst="rect">
            <a:avLst/>
          </a:prstGeom>
        </p:spPr>
      </p:pic>
    </p:spTree>
    <p:extLst>
      <p:ext uri="{BB962C8B-B14F-4D97-AF65-F5344CB8AC3E}">
        <p14:creationId xmlns:p14="http://schemas.microsoft.com/office/powerpoint/2010/main" val="262605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C006-54FB-4E98-A41E-438AAD3D1DEC}"/>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id="{E40C1B08-1144-4F15-862E-7D411EFB0537}"/>
              </a:ext>
            </a:extLst>
          </p:cNvPr>
          <p:cNvSpPr>
            <a:spLocks noGrp="1"/>
          </p:cNvSpPr>
          <p:nvPr>
            <p:ph idx="1"/>
          </p:nvPr>
        </p:nvSpPr>
        <p:spPr/>
        <p:txBody>
          <a:bodyPr>
            <a:normAutofit/>
          </a:bodyPr>
          <a:lstStyle/>
          <a:p>
            <a:r>
              <a:rPr lang="en-GB" dirty="0"/>
              <a:t>Validate the analytical appropriateness of placental growth factor-based markers in the MTW population, and validating the NICE guideline cut offs for clinical use within the Trust</a:t>
            </a:r>
          </a:p>
          <a:p>
            <a:r>
              <a:rPr lang="en-GB" dirty="0"/>
              <a:t>Correlate placental growth factor-based markers to the clinical outcome, including an appropriate diagnosis of preeclampsia and whether an overnight hospital stay was required.</a:t>
            </a:r>
          </a:p>
          <a:p>
            <a:r>
              <a:rPr lang="en-GB" dirty="0"/>
              <a:t>Correlate placental growth factor-based markers to clinical variables including protein creatinine ratio (PCR), gestational age, age of mother, and estimated glomerular filtration rate (eGFR).</a:t>
            </a:r>
          </a:p>
        </p:txBody>
      </p:sp>
    </p:spTree>
    <p:extLst>
      <p:ext uri="{BB962C8B-B14F-4D97-AF65-F5344CB8AC3E}">
        <p14:creationId xmlns:p14="http://schemas.microsoft.com/office/powerpoint/2010/main" val="338171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8AE7D-3D81-4D5B-8045-9ADBBEB65AE1}"/>
              </a:ext>
            </a:extLst>
          </p:cNvPr>
          <p:cNvSpPr>
            <a:spLocks noGrp="1"/>
          </p:cNvSpPr>
          <p:nvPr>
            <p:ph type="title"/>
          </p:nvPr>
        </p:nvSpPr>
        <p:spPr/>
        <p:txBody>
          <a:bodyPr/>
          <a:lstStyle/>
          <a:p>
            <a:r>
              <a:rPr lang="en-GB" dirty="0"/>
              <a:t>Method</a:t>
            </a:r>
          </a:p>
        </p:txBody>
      </p:sp>
      <p:sp>
        <p:nvSpPr>
          <p:cNvPr id="3" name="Content Placeholder 2">
            <a:extLst>
              <a:ext uri="{FF2B5EF4-FFF2-40B4-BE49-F238E27FC236}">
                <a16:creationId xmlns:a16="http://schemas.microsoft.com/office/drawing/2014/main" id="{E6F074A5-4CBB-499F-A1DE-5F64FED664E2}"/>
              </a:ext>
            </a:extLst>
          </p:cNvPr>
          <p:cNvSpPr>
            <a:spLocks noGrp="1"/>
          </p:cNvSpPr>
          <p:nvPr>
            <p:ph idx="1"/>
          </p:nvPr>
        </p:nvSpPr>
        <p:spPr/>
        <p:txBody>
          <a:bodyPr/>
          <a:lstStyle/>
          <a:p>
            <a:r>
              <a:rPr lang="en-GB" dirty="0"/>
              <a:t>64 PET ratio measurements</a:t>
            </a:r>
          </a:p>
          <a:p>
            <a:r>
              <a:rPr lang="en-GB" dirty="0"/>
              <a:t>49 patients</a:t>
            </a:r>
          </a:p>
          <a:p>
            <a:r>
              <a:rPr lang="en-GB" dirty="0" err="1"/>
              <a:t>Obs</a:t>
            </a:r>
            <a:r>
              <a:rPr lang="en-GB" dirty="0"/>
              <a:t>/gynae team requested PET and included separate request form with clinical data</a:t>
            </a:r>
          </a:p>
          <a:p>
            <a:r>
              <a:rPr lang="en-GB" dirty="0" err="1"/>
              <a:t>Obs</a:t>
            </a:r>
            <a:r>
              <a:rPr lang="en-GB" dirty="0"/>
              <a:t>/gynae team also supplied clinical outcome data to the laboratory</a:t>
            </a:r>
          </a:p>
          <a:p>
            <a:r>
              <a:rPr lang="en-GB" dirty="0"/>
              <a:t>Statistical analysis carried out using SPSS</a:t>
            </a:r>
          </a:p>
          <a:p>
            <a:pPr lvl="1"/>
            <a:r>
              <a:rPr lang="en-GB" dirty="0"/>
              <a:t>Pearson’s Phi correlation for the clinical outcome</a:t>
            </a:r>
          </a:p>
          <a:p>
            <a:pPr lvl="1"/>
            <a:r>
              <a:rPr lang="en-GB" dirty="0"/>
              <a:t>Pearson correlation for normally distributed clinical variables</a:t>
            </a:r>
          </a:p>
          <a:p>
            <a:pPr lvl="1"/>
            <a:r>
              <a:rPr lang="en-GB" dirty="0"/>
              <a:t>Spearman’s correlation for non-normally distributed clinical variables</a:t>
            </a:r>
          </a:p>
          <a:p>
            <a:endParaRPr lang="en-GB" dirty="0"/>
          </a:p>
        </p:txBody>
      </p:sp>
      <p:pic>
        <p:nvPicPr>
          <p:cNvPr id="4" name="Picture 3">
            <a:extLst>
              <a:ext uri="{FF2B5EF4-FFF2-40B4-BE49-F238E27FC236}">
                <a16:creationId xmlns:a16="http://schemas.microsoft.com/office/drawing/2014/main" id="{51BB43E1-56DA-442D-AE6A-307231F75DDD}"/>
              </a:ext>
            </a:extLst>
          </p:cNvPr>
          <p:cNvPicPr>
            <a:picLocks noChangeAspect="1"/>
          </p:cNvPicPr>
          <p:nvPr/>
        </p:nvPicPr>
        <p:blipFill>
          <a:blip r:embed="rId3"/>
          <a:stretch>
            <a:fillRect/>
          </a:stretch>
        </p:blipFill>
        <p:spPr>
          <a:xfrm>
            <a:off x="9329946" y="609600"/>
            <a:ext cx="2143125" cy="2143125"/>
          </a:xfrm>
          <a:prstGeom prst="rect">
            <a:avLst/>
          </a:prstGeom>
        </p:spPr>
      </p:pic>
    </p:spTree>
    <p:extLst>
      <p:ext uri="{BB962C8B-B14F-4D97-AF65-F5344CB8AC3E}">
        <p14:creationId xmlns:p14="http://schemas.microsoft.com/office/powerpoint/2010/main" val="437785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F906-4894-4DD9-B85F-90675CA51D50}"/>
              </a:ext>
            </a:extLst>
          </p:cNvPr>
          <p:cNvSpPr>
            <a:spLocks noGrp="1"/>
          </p:cNvSpPr>
          <p:nvPr>
            <p:ph type="title"/>
          </p:nvPr>
        </p:nvSpPr>
        <p:spPr/>
        <p:txBody>
          <a:bodyPr/>
          <a:lstStyle/>
          <a:p>
            <a:r>
              <a:rPr lang="en-GB" dirty="0"/>
              <a:t>Results - Cohort</a:t>
            </a:r>
          </a:p>
        </p:txBody>
      </p:sp>
      <p:pic>
        <p:nvPicPr>
          <p:cNvPr id="9" name="Content Placeholder 8">
            <a:extLst>
              <a:ext uri="{FF2B5EF4-FFF2-40B4-BE49-F238E27FC236}">
                <a16:creationId xmlns:a16="http://schemas.microsoft.com/office/drawing/2014/main" id="{6C4946EF-1B9A-4044-B695-D2A4C98C79C4}"/>
              </a:ext>
            </a:extLst>
          </p:cNvPr>
          <p:cNvPicPr>
            <a:picLocks noGrp="1"/>
          </p:cNvPicPr>
          <p:nvPr>
            <p:ph sz="half" idx="1"/>
          </p:nvPr>
        </p:nvPicPr>
        <p:blipFill>
          <a:blip r:embed="rId3"/>
          <a:stretch>
            <a:fillRect/>
          </a:stretch>
        </p:blipFill>
        <p:spPr>
          <a:xfrm>
            <a:off x="5657713" y="2248644"/>
            <a:ext cx="5953039" cy="3694955"/>
          </a:xfrm>
          <a:prstGeom prst="rect">
            <a:avLst/>
          </a:prstGeom>
        </p:spPr>
      </p:pic>
      <p:pic>
        <p:nvPicPr>
          <p:cNvPr id="8" name="Content Placeholder 7">
            <a:extLst>
              <a:ext uri="{FF2B5EF4-FFF2-40B4-BE49-F238E27FC236}">
                <a16:creationId xmlns:a16="http://schemas.microsoft.com/office/drawing/2014/main" id="{E3AFCCB5-A89F-4808-ADAC-871740F57219}"/>
              </a:ext>
            </a:extLst>
          </p:cNvPr>
          <p:cNvPicPr>
            <a:picLocks noGrp="1" noChangeAspect="1"/>
          </p:cNvPicPr>
          <p:nvPr>
            <p:ph sz="half" idx="2"/>
          </p:nvPr>
        </p:nvPicPr>
        <p:blipFill rotWithShape="1">
          <a:blip r:embed="rId4"/>
          <a:srcRect l="38914" t="21369" r="28509" b="19217"/>
          <a:stretch/>
        </p:blipFill>
        <p:spPr>
          <a:xfrm>
            <a:off x="858418" y="1711376"/>
            <a:ext cx="4525346" cy="4642570"/>
          </a:xfrm>
          <a:prstGeom prst="rect">
            <a:avLst/>
          </a:prstGeom>
        </p:spPr>
      </p:pic>
    </p:spTree>
    <p:extLst>
      <p:ext uri="{BB962C8B-B14F-4D97-AF65-F5344CB8AC3E}">
        <p14:creationId xmlns:p14="http://schemas.microsoft.com/office/powerpoint/2010/main" val="372123376"/>
      </p:ext>
    </p:extLst>
  </p:cSld>
  <p:clrMapOvr>
    <a:masterClrMapping/>
  </p:clrMapOvr>
</p:sld>
</file>

<file path=ppt/theme/theme1.xml><?xml version="1.0" encoding="utf-8"?>
<a:theme xmlns:a="http://schemas.openxmlformats.org/drawingml/2006/main" name="Basi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1333</TotalTime>
  <Words>4817</Words>
  <Application>Microsoft Office PowerPoint</Application>
  <PresentationFormat>Widescreen</PresentationFormat>
  <Paragraphs>250</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Corbel</vt:lpstr>
      <vt:lpstr>Basis</vt:lpstr>
      <vt:lpstr>PET Ratio</vt:lpstr>
      <vt:lpstr>Pre-eclampsia</vt:lpstr>
      <vt:lpstr>Diagnosis</vt:lpstr>
      <vt:lpstr>Diagnostic Issues</vt:lpstr>
      <vt:lpstr>Placental Growth Factors</vt:lpstr>
      <vt:lpstr>What is the PET ratio test?</vt:lpstr>
      <vt:lpstr>Objectives</vt:lpstr>
      <vt:lpstr>Method</vt:lpstr>
      <vt:lpstr>Results - Cohort</vt:lpstr>
      <vt:lpstr>Results – Correlation with diagnosis</vt:lpstr>
      <vt:lpstr>Results – Correlation with hypertension</vt:lpstr>
      <vt:lpstr>Results – Correlation with admission</vt:lpstr>
      <vt:lpstr>Results – Correlation to Clinical Variables</vt:lpstr>
      <vt:lpstr>Cases of note</vt:lpstr>
      <vt:lpstr>Limitations of the study</vt:lpstr>
      <vt:lpstr>Future of the test at MTW</vt:lpstr>
      <vt:lpstr>Further Research</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Pre-eclampsia Testing</dc:title>
  <dc:creator>Rebecca MOLE</dc:creator>
  <cp:lastModifiedBy>Rebecca MOLE</cp:lastModifiedBy>
  <cp:revision>65</cp:revision>
  <cp:lastPrinted>2021-12-31T15:57:39Z</cp:lastPrinted>
  <dcterms:created xsi:type="dcterms:W3CDTF">2021-11-24T12:04:31Z</dcterms:created>
  <dcterms:modified xsi:type="dcterms:W3CDTF">2022-10-27T17:49:30Z</dcterms:modified>
</cp:coreProperties>
</file>